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29"/>
  </p:notesMasterIdLst>
  <p:sldIdLst>
    <p:sldId id="256" r:id="rId2"/>
    <p:sldId id="257" r:id="rId3"/>
    <p:sldId id="258" r:id="rId4"/>
    <p:sldId id="259" r:id="rId5"/>
    <p:sldId id="261" r:id="rId6"/>
    <p:sldId id="263" r:id="rId7"/>
    <p:sldId id="264" r:id="rId8"/>
    <p:sldId id="265" r:id="rId9"/>
    <p:sldId id="269" r:id="rId10"/>
    <p:sldId id="266" r:id="rId11"/>
    <p:sldId id="267" r:id="rId12"/>
    <p:sldId id="268" r:id="rId13"/>
    <p:sldId id="391" r:id="rId14"/>
    <p:sldId id="392" r:id="rId15"/>
    <p:sldId id="270" r:id="rId16"/>
    <p:sldId id="271" r:id="rId17"/>
    <p:sldId id="272" r:id="rId18"/>
    <p:sldId id="273" r:id="rId19"/>
    <p:sldId id="277" r:id="rId20"/>
    <p:sldId id="274" r:id="rId21"/>
    <p:sldId id="275" r:id="rId22"/>
    <p:sldId id="276"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2" r:id="rId37"/>
    <p:sldId id="293" r:id="rId38"/>
    <p:sldId id="294" r:id="rId39"/>
    <p:sldId id="295" r:id="rId40"/>
    <p:sldId id="296" r:id="rId41"/>
    <p:sldId id="297" r:id="rId42"/>
    <p:sldId id="298" r:id="rId43"/>
    <p:sldId id="291" r:id="rId44"/>
    <p:sldId id="299" r:id="rId45"/>
    <p:sldId id="300" r:id="rId46"/>
    <p:sldId id="301" r:id="rId47"/>
    <p:sldId id="302" r:id="rId48"/>
    <p:sldId id="303" r:id="rId49"/>
    <p:sldId id="304" r:id="rId50"/>
    <p:sldId id="305" r:id="rId51"/>
    <p:sldId id="307" r:id="rId52"/>
    <p:sldId id="306" r:id="rId53"/>
    <p:sldId id="308" r:id="rId54"/>
    <p:sldId id="309" r:id="rId55"/>
    <p:sldId id="310" r:id="rId56"/>
    <p:sldId id="311" r:id="rId57"/>
    <p:sldId id="312" r:id="rId58"/>
    <p:sldId id="313" r:id="rId59"/>
    <p:sldId id="314" r:id="rId60"/>
    <p:sldId id="315" r:id="rId61"/>
    <p:sldId id="316" r:id="rId62"/>
    <p:sldId id="317" r:id="rId63"/>
    <p:sldId id="318" r:id="rId64"/>
    <p:sldId id="320" r:id="rId65"/>
    <p:sldId id="321" r:id="rId66"/>
    <p:sldId id="322" r:id="rId67"/>
    <p:sldId id="323" r:id="rId68"/>
    <p:sldId id="324" r:id="rId69"/>
    <p:sldId id="325" r:id="rId70"/>
    <p:sldId id="319" r:id="rId71"/>
    <p:sldId id="326" r:id="rId72"/>
    <p:sldId id="327" r:id="rId73"/>
    <p:sldId id="328" r:id="rId74"/>
    <p:sldId id="329" r:id="rId75"/>
    <p:sldId id="330" r:id="rId76"/>
    <p:sldId id="331" r:id="rId77"/>
    <p:sldId id="332" r:id="rId78"/>
    <p:sldId id="333" r:id="rId79"/>
    <p:sldId id="334" r:id="rId80"/>
    <p:sldId id="335" r:id="rId81"/>
    <p:sldId id="351" r:id="rId82"/>
    <p:sldId id="352" r:id="rId83"/>
    <p:sldId id="336" r:id="rId84"/>
    <p:sldId id="337" r:id="rId85"/>
    <p:sldId id="338" r:id="rId86"/>
    <p:sldId id="339" r:id="rId87"/>
    <p:sldId id="353" r:id="rId88"/>
    <p:sldId id="340" r:id="rId89"/>
    <p:sldId id="341" r:id="rId90"/>
    <p:sldId id="342" r:id="rId91"/>
    <p:sldId id="350" r:id="rId92"/>
    <p:sldId id="344" r:id="rId93"/>
    <p:sldId id="345" r:id="rId94"/>
    <p:sldId id="346" r:id="rId95"/>
    <p:sldId id="347" r:id="rId96"/>
    <p:sldId id="354" r:id="rId97"/>
    <p:sldId id="355" r:id="rId98"/>
    <p:sldId id="356" r:id="rId99"/>
    <p:sldId id="359" r:id="rId100"/>
    <p:sldId id="362" r:id="rId101"/>
    <p:sldId id="363" r:id="rId102"/>
    <p:sldId id="364" r:id="rId103"/>
    <p:sldId id="367" r:id="rId104"/>
    <p:sldId id="365" r:id="rId105"/>
    <p:sldId id="368" r:id="rId106"/>
    <p:sldId id="366" r:id="rId107"/>
    <p:sldId id="360" r:id="rId108"/>
    <p:sldId id="361" r:id="rId109"/>
    <p:sldId id="357" r:id="rId110"/>
    <p:sldId id="358" r:id="rId111"/>
    <p:sldId id="369" r:id="rId112"/>
    <p:sldId id="370" r:id="rId113"/>
    <p:sldId id="394" r:id="rId114"/>
    <p:sldId id="371" r:id="rId115"/>
    <p:sldId id="393" r:id="rId116"/>
    <p:sldId id="372" r:id="rId117"/>
    <p:sldId id="375" r:id="rId118"/>
    <p:sldId id="379" r:id="rId119"/>
    <p:sldId id="387" r:id="rId120"/>
    <p:sldId id="385" r:id="rId121"/>
    <p:sldId id="384" r:id="rId122"/>
    <p:sldId id="378" r:id="rId123"/>
    <p:sldId id="373" r:id="rId124"/>
    <p:sldId id="381" r:id="rId125"/>
    <p:sldId id="383" r:id="rId126"/>
    <p:sldId id="382" r:id="rId127"/>
    <p:sldId id="374" r:id="rId128"/>
  </p:sldIdLst>
  <p:sldSz cx="9144000" cy="6858000" type="screen4x3"/>
  <p:notesSz cx="6797675" cy="9926638"/>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35" autoAdjust="0"/>
    <p:restoredTop sz="94662" autoAdjust="0"/>
  </p:normalViewPr>
  <p:slideViewPr>
    <p:cSldViewPr>
      <p:cViewPr>
        <p:scale>
          <a:sx n="125" d="100"/>
          <a:sy n="125" d="100"/>
        </p:scale>
        <p:origin x="-1200" y="-72"/>
      </p:cViewPr>
      <p:guideLst>
        <p:guide orient="horz" pos="2160"/>
        <p:guide pos="2880"/>
      </p:guideLst>
    </p:cSldViewPr>
  </p:slideViewPr>
  <p:outlineViewPr>
    <p:cViewPr>
      <p:scale>
        <a:sx n="33" d="100"/>
        <a:sy n="33" d="100"/>
      </p:scale>
      <p:origin x="0" y="18557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tableStyles" Target="tableStyle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viewProps" Target="view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1" y="0"/>
            <a:ext cx="2945659" cy="496332"/>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50444" y="0"/>
            <a:ext cx="2945659" cy="496332"/>
          </a:xfrm>
          <a:prstGeom prst="rect">
            <a:avLst/>
          </a:prstGeom>
        </p:spPr>
        <p:txBody>
          <a:bodyPr vert="horz" lIns="91440" tIns="45720" rIns="91440" bIns="45720" rtlCol="0"/>
          <a:lstStyle>
            <a:lvl1pPr algn="r">
              <a:defRPr sz="1200"/>
            </a:lvl1pPr>
          </a:lstStyle>
          <a:p>
            <a:fld id="{1D49FA3A-81A3-4C09-8DDB-D766ADD2C633}" type="datetimeFigureOut">
              <a:rPr lang="pl-PL" smtClean="0"/>
              <a:t>2024-11-19</a:t>
            </a:fld>
            <a:endParaRPr lang="pl-PL"/>
          </a:p>
        </p:txBody>
      </p:sp>
      <p:sp>
        <p:nvSpPr>
          <p:cNvPr id="4" name="Symbol zastępczy obrazu slajd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1" y="9428583"/>
            <a:ext cx="2945659" cy="496332"/>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50444" y="9428583"/>
            <a:ext cx="2945659" cy="496332"/>
          </a:xfrm>
          <a:prstGeom prst="rect">
            <a:avLst/>
          </a:prstGeom>
        </p:spPr>
        <p:txBody>
          <a:bodyPr vert="horz" lIns="91440" tIns="45720" rIns="91440" bIns="45720" rtlCol="0" anchor="b"/>
          <a:lstStyle>
            <a:lvl1pPr algn="r">
              <a:defRPr sz="1200"/>
            </a:lvl1pPr>
          </a:lstStyle>
          <a:p>
            <a:fld id="{346A10AC-C2DD-4BD7-81C6-4DA0043E0879}" type="slidenum">
              <a:rPr lang="pl-PL" smtClean="0"/>
              <a:t>‹#›</a:t>
            </a:fld>
            <a:endParaRPr lang="pl-PL"/>
          </a:p>
        </p:txBody>
      </p:sp>
    </p:spTree>
    <p:extLst>
      <p:ext uri="{BB962C8B-B14F-4D97-AF65-F5344CB8AC3E}">
        <p14:creationId xmlns:p14="http://schemas.microsoft.com/office/powerpoint/2010/main" val="40363729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346A10AC-C2DD-4BD7-81C6-4DA0043E0879}" type="slidenum">
              <a:rPr lang="pl-PL" smtClean="0"/>
              <a:t>45</a:t>
            </a:fld>
            <a:endParaRPr lang="pl-PL"/>
          </a:p>
        </p:txBody>
      </p:sp>
    </p:spTree>
    <p:extLst>
      <p:ext uri="{BB962C8B-B14F-4D97-AF65-F5344CB8AC3E}">
        <p14:creationId xmlns:p14="http://schemas.microsoft.com/office/powerpoint/2010/main" val="27465895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pl-PL" smtClean="0"/>
              <a:t>Kliknij, aby edytować styl</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en-US" dirty="0"/>
          </a:p>
        </p:txBody>
      </p:sp>
      <p:sp>
        <p:nvSpPr>
          <p:cNvPr id="7" name="Date Placeholder 6"/>
          <p:cNvSpPr>
            <a:spLocks noGrp="1"/>
          </p:cNvSpPr>
          <p:nvPr>
            <p:ph type="dt" sz="half" idx="10"/>
          </p:nvPr>
        </p:nvSpPr>
        <p:spPr/>
        <p:txBody>
          <a:bodyPr/>
          <a:lstStyle/>
          <a:p>
            <a:fld id="{FD17FA3B-C404-4317-B0BC-953931111309}" type="datetimeFigureOut">
              <a:rPr lang="pl-PL" smtClean="0"/>
              <a:t>2024-11-19</a:t>
            </a:fld>
            <a:endParaRPr lang="pl-PL"/>
          </a:p>
        </p:txBody>
      </p:sp>
      <p:sp>
        <p:nvSpPr>
          <p:cNvPr id="8" name="Slide Number Placeholder 7"/>
          <p:cNvSpPr>
            <a:spLocks noGrp="1"/>
          </p:cNvSpPr>
          <p:nvPr>
            <p:ph type="sldNum" sz="quarter" idx="11"/>
          </p:nvPr>
        </p:nvSpPr>
        <p:spPr/>
        <p:txBody>
          <a:bodyPr/>
          <a:lstStyle/>
          <a:p>
            <a:fld id="{0931897F-8F23-433E-A660-EFF8D3EDA506}" type="slidenum">
              <a:rPr lang="pl-PL" smtClean="0"/>
              <a:t>‹#›</a:t>
            </a:fld>
            <a:endParaRPr lang="pl-PL"/>
          </a:p>
        </p:txBody>
      </p:sp>
      <p:sp>
        <p:nvSpPr>
          <p:cNvPr id="9" name="Footer Placeholder 8"/>
          <p:cNvSpPr>
            <a:spLocks noGrp="1"/>
          </p:cNvSpPr>
          <p:nvPr>
            <p:ph type="ftr" sz="quarter" idx="12"/>
          </p:nvPr>
        </p:nvSpPr>
        <p:spPr/>
        <p:txBody>
          <a:bodyPr/>
          <a:lstStyle/>
          <a:p>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Date Placeholder 3"/>
          <p:cNvSpPr>
            <a:spLocks noGrp="1"/>
          </p:cNvSpPr>
          <p:nvPr>
            <p:ph type="dt" sz="half" idx="10"/>
          </p:nvPr>
        </p:nvSpPr>
        <p:spPr/>
        <p:txBody>
          <a:bodyPr/>
          <a:lstStyle/>
          <a:p>
            <a:fld id="{FD17FA3B-C404-4317-B0BC-953931111309}" type="datetimeFigureOut">
              <a:rPr lang="pl-PL" smtClean="0"/>
              <a:t>2024-11-19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0931897F-8F23-433E-A660-EFF8D3EDA506}" type="slidenum">
              <a:rPr lang="pl-PL" smtClean="0"/>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pl-PL" smtClean="0"/>
              <a:t>Kliknij, aby edytować styl</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Date Placeholder 3"/>
          <p:cNvSpPr>
            <a:spLocks noGrp="1"/>
          </p:cNvSpPr>
          <p:nvPr>
            <p:ph type="dt" sz="half" idx="10"/>
          </p:nvPr>
        </p:nvSpPr>
        <p:spPr/>
        <p:txBody>
          <a:bodyPr/>
          <a:lstStyle/>
          <a:p>
            <a:fld id="{FD17FA3B-C404-4317-B0BC-953931111309}" type="datetimeFigureOut">
              <a:rPr lang="pl-PL" smtClean="0"/>
              <a:t>2024-11-19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0931897F-8F23-433E-A660-EFF8D3EDA506}" type="slidenum">
              <a:rPr lang="pl-PL" smtClean="0"/>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smtClean="0"/>
          </a:p>
        </p:txBody>
      </p:sp>
      <p:sp>
        <p:nvSpPr>
          <p:cNvPr id="4" name="Date Placeholder 3"/>
          <p:cNvSpPr>
            <a:spLocks noGrp="1"/>
          </p:cNvSpPr>
          <p:nvPr>
            <p:ph type="dt" sz="half" idx="10"/>
          </p:nvPr>
        </p:nvSpPr>
        <p:spPr/>
        <p:txBody>
          <a:bodyPr/>
          <a:lstStyle/>
          <a:p>
            <a:fld id="{FD17FA3B-C404-4317-B0BC-953931111309}" type="datetimeFigureOut">
              <a:rPr lang="pl-PL" smtClean="0"/>
              <a:t>2024-11-19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0931897F-8F23-433E-A660-EFF8D3EDA506}" type="slidenum">
              <a:rPr lang="pl-PL" smtClean="0"/>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pl-PL" smtClean="0"/>
              <a:t>Kliknij, aby edytować styl</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FD17FA3B-C404-4317-B0BC-953931111309}" type="datetimeFigureOut">
              <a:rPr lang="pl-PL" smtClean="0"/>
              <a:t>2024-11-19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0931897F-8F23-433E-A660-EFF8D3EDA506}" type="slidenum">
              <a:rPr lang="pl-PL" smtClean="0"/>
              <a:t>‹#›</a:t>
            </a:fld>
            <a:endParaRPr lang="pl-PL"/>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smtClean="0"/>
          </a:p>
        </p:txBody>
      </p:sp>
      <p:sp>
        <p:nvSpPr>
          <p:cNvPr id="5" name="Date Placeholder 4"/>
          <p:cNvSpPr>
            <a:spLocks noGrp="1"/>
          </p:cNvSpPr>
          <p:nvPr>
            <p:ph type="dt" sz="half" idx="10"/>
          </p:nvPr>
        </p:nvSpPr>
        <p:spPr/>
        <p:txBody>
          <a:bodyPr/>
          <a:lstStyle/>
          <a:p>
            <a:fld id="{FD17FA3B-C404-4317-B0BC-953931111309}" type="datetimeFigureOut">
              <a:rPr lang="pl-PL" smtClean="0"/>
              <a:t>2024-11-19</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0931897F-8F23-433E-A660-EFF8D3EDA506}" type="slidenum">
              <a:rPr lang="pl-PL" smtClean="0"/>
              <a:t>‹#›</a:t>
            </a:fld>
            <a:endParaRPr lang="pl-PL"/>
          </a:p>
        </p:txBody>
      </p:sp>
      <p:sp>
        <p:nvSpPr>
          <p:cNvPr id="9" name="Content Placeholder 8"/>
          <p:cNvSpPr>
            <a:spLocks noGrp="1"/>
          </p:cNvSpPr>
          <p:nvPr>
            <p:ph sz="quarter" idx="13"/>
          </p:nvPr>
        </p:nvSpPr>
        <p:spPr>
          <a:xfrm>
            <a:off x="365760" y="1600200"/>
            <a:ext cx="4041648" cy="4526280"/>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l-PL" smtClean="0"/>
              <a:t>Kliknij, aby edytować styl</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7" name="Date Placeholder 6"/>
          <p:cNvSpPr>
            <a:spLocks noGrp="1"/>
          </p:cNvSpPr>
          <p:nvPr>
            <p:ph type="dt" sz="half" idx="10"/>
          </p:nvPr>
        </p:nvSpPr>
        <p:spPr/>
        <p:txBody>
          <a:bodyPr/>
          <a:lstStyle/>
          <a:p>
            <a:fld id="{FD17FA3B-C404-4317-B0BC-953931111309}" type="datetimeFigureOut">
              <a:rPr lang="pl-PL" smtClean="0"/>
              <a:t>2024-11-19</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0931897F-8F23-433E-A660-EFF8D3EDA506}" type="slidenum">
              <a:rPr lang="pl-PL" smtClean="0"/>
              <a:t>‹#›</a:t>
            </a:fld>
            <a:endParaRPr lang="pl-PL"/>
          </a:p>
        </p:txBody>
      </p:sp>
      <p:sp>
        <p:nvSpPr>
          <p:cNvPr id="11" name="Content Placeholder 10"/>
          <p:cNvSpPr>
            <a:spLocks noGrp="1"/>
          </p:cNvSpPr>
          <p:nvPr>
            <p:ph sz="quarter" idx="13"/>
          </p:nvPr>
        </p:nvSpPr>
        <p:spPr>
          <a:xfrm>
            <a:off x="457200" y="2212848"/>
            <a:ext cx="4041648" cy="3913632"/>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Date Placeholder 2"/>
          <p:cNvSpPr>
            <a:spLocks noGrp="1"/>
          </p:cNvSpPr>
          <p:nvPr>
            <p:ph type="dt" sz="half" idx="10"/>
          </p:nvPr>
        </p:nvSpPr>
        <p:spPr/>
        <p:txBody>
          <a:bodyPr/>
          <a:lstStyle/>
          <a:p>
            <a:fld id="{FD17FA3B-C404-4317-B0BC-953931111309}" type="datetimeFigureOut">
              <a:rPr lang="pl-PL" smtClean="0"/>
              <a:t>2024-11-19</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0931897F-8F23-433E-A660-EFF8D3EDA506}" type="slidenum">
              <a:rPr lang="pl-PL" smtClean="0"/>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17FA3B-C404-4317-B0BC-953931111309}" type="datetimeFigureOut">
              <a:rPr lang="pl-PL" smtClean="0"/>
              <a:t>2024-11-19</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0931897F-8F23-433E-A660-EFF8D3EDA506}" type="slidenum">
              <a:rPr lang="pl-PL" smtClean="0"/>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pl-PL" smtClean="0"/>
              <a:t>Kliknij, aby edytować styl</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Date Placeholder 4"/>
          <p:cNvSpPr>
            <a:spLocks noGrp="1"/>
          </p:cNvSpPr>
          <p:nvPr>
            <p:ph type="dt" sz="half" idx="10"/>
          </p:nvPr>
        </p:nvSpPr>
        <p:spPr/>
        <p:txBody>
          <a:bodyPr/>
          <a:lstStyle/>
          <a:p>
            <a:fld id="{FD17FA3B-C404-4317-B0BC-953931111309}" type="datetimeFigureOut">
              <a:rPr lang="pl-PL" smtClean="0"/>
              <a:t>2024-11-19</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0931897F-8F23-433E-A660-EFF8D3EDA506}" type="slidenum">
              <a:rPr lang="pl-PL" smtClean="0"/>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pl-PL" smtClean="0"/>
              <a:t>Kliknij, aby edytować styl</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smtClean="0"/>
              <a:t>Kliknij ikonę, aby dodać obraz</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Date Placeholder 4"/>
          <p:cNvSpPr>
            <a:spLocks noGrp="1"/>
          </p:cNvSpPr>
          <p:nvPr>
            <p:ph type="dt" sz="half" idx="10"/>
          </p:nvPr>
        </p:nvSpPr>
        <p:spPr/>
        <p:txBody>
          <a:bodyPr/>
          <a:lstStyle/>
          <a:p>
            <a:fld id="{FD17FA3B-C404-4317-B0BC-953931111309}" type="datetimeFigureOut">
              <a:rPr lang="pl-PL" smtClean="0"/>
              <a:t>2024-11-19</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0931897F-8F23-433E-A660-EFF8D3EDA506}" type="slidenum">
              <a:rPr lang="pl-PL" smtClean="0"/>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pl-PL" smtClean="0"/>
              <a:t>Kliknij, aby edytować styl</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FD17FA3B-C404-4317-B0BC-953931111309}" type="datetimeFigureOut">
              <a:rPr lang="pl-PL" smtClean="0"/>
              <a:t>2024-11-19</a:t>
            </a:fld>
            <a:endParaRPr lang="pl-PL"/>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pl-PL"/>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0931897F-8F23-433E-A660-EFF8D3EDA506}" type="slidenum">
              <a:rPr lang="pl-PL" smtClean="0"/>
              <a:t>‹#›</a:t>
            </a:fld>
            <a:endParaRPr lang="pl-PL"/>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hyperlink" Target="https://sip.legalis.pl/law-comparison.seam?documentId=mfrxilrtguytcobrgy3s44dboaxdcmbtgezdsmbvfz3gk4roge3tsnbq&amp;versionBaseId=mfrxilrtguytcobrgy3s44dboaxdcmbtgezdsmbv&amp;singleParagraph=true&amp;lawComparison=lawComparison" TargetMode="Externa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3568" y="1916832"/>
            <a:ext cx="7772400" cy="3031977"/>
          </a:xfrm>
        </p:spPr>
        <p:txBody>
          <a:bodyPr anchor="ctr">
            <a:normAutofit/>
          </a:bodyPr>
          <a:lstStyle/>
          <a:p>
            <a:r>
              <a:rPr lang="pl-PL" sz="4000" dirty="0" smtClean="0"/>
              <a:t>Aktualne przepisy dotyczące </a:t>
            </a:r>
            <a:r>
              <a:rPr lang="pl-PL" sz="4000" smtClean="0"/>
              <a:t>orzecznictwa lekarskiego</a:t>
            </a:r>
            <a:endParaRPr lang="pl-PL" sz="4000" dirty="0"/>
          </a:p>
        </p:txBody>
      </p:sp>
    </p:spTree>
    <p:extLst>
      <p:ext uri="{BB962C8B-B14F-4D97-AF65-F5344CB8AC3E}">
        <p14:creationId xmlns:p14="http://schemas.microsoft.com/office/powerpoint/2010/main" val="6581502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normAutofit/>
          </a:bodyPr>
          <a:lstStyle/>
          <a:p>
            <a:pPr marL="0" indent="0">
              <a:buNone/>
            </a:pPr>
            <a:r>
              <a:rPr lang="pl-PL" sz="2000" dirty="0" smtClean="0">
                <a:solidFill>
                  <a:schemeClr val="tx1"/>
                </a:solidFill>
                <a:latin typeface="Times New Roman" panose="02020603050405020304" pitchFamily="18" charset="0"/>
                <a:cs typeface="Times New Roman" panose="02020603050405020304" pitchFamily="18" charset="0"/>
              </a:rPr>
              <a:t>	Świadczenia </a:t>
            </a:r>
            <a:r>
              <a:rPr lang="pl-PL" sz="2000" dirty="0">
                <a:solidFill>
                  <a:schemeClr val="tx1"/>
                </a:solidFill>
                <a:latin typeface="Times New Roman" panose="02020603050405020304" pitchFamily="18" charset="0"/>
                <a:cs typeface="Times New Roman" panose="02020603050405020304" pitchFamily="18" charset="0"/>
              </a:rPr>
              <a:t>pieniężne z ubezpieczenia społecznego w razie choroby i macierzyństwa  przysługują osobom objętym ubezpieczeniem społecznym w razie choroby i macierzyństwa </a:t>
            </a:r>
            <a:r>
              <a:rPr lang="pl-PL" sz="2000" dirty="0" smtClean="0">
                <a:solidFill>
                  <a:schemeClr val="tx1"/>
                </a:solidFill>
                <a:latin typeface="Times New Roman" panose="02020603050405020304" pitchFamily="18" charset="0"/>
                <a:cs typeface="Times New Roman" panose="02020603050405020304" pitchFamily="18" charset="0"/>
              </a:rPr>
              <a:t>(funduszem chorobowym) </a:t>
            </a:r>
            <a:r>
              <a:rPr lang="pl-PL" sz="2000" dirty="0">
                <a:solidFill>
                  <a:schemeClr val="tx1"/>
                </a:solidFill>
                <a:latin typeface="Times New Roman" panose="02020603050405020304" pitchFamily="18" charset="0"/>
                <a:cs typeface="Times New Roman" panose="02020603050405020304" pitchFamily="18" charset="0"/>
              </a:rPr>
              <a:t>i obejmują</a:t>
            </a:r>
            <a:r>
              <a:rPr lang="pl-PL" sz="2000" dirty="0" smtClean="0">
                <a:solidFill>
                  <a:schemeClr val="tx1"/>
                </a:solidFill>
                <a:latin typeface="Times New Roman" panose="02020603050405020304" pitchFamily="18" charset="0"/>
                <a:cs typeface="Times New Roman" panose="02020603050405020304" pitchFamily="18" charset="0"/>
              </a:rPr>
              <a:t>:</a:t>
            </a:r>
          </a:p>
          <a:p>
            <a:pPr marL="0" indent="0">
              <a:buNone/>
            </a:pPr>
            <a:endParaRPr lang="pl-PL" sz="2000" dirty="0">
              <a:solidFill>
                <a:schemeClr val="tx1"/>
              </a:solidFill>
              <a:latin typeface="Times New Roman" panose="02020603050405020304" pitchFamily="18" charset="0"/>
              <a:cs typeface="Times New Roman" panose="02020603050405020304" pitchFamily="18" charset="0"/>
            </a:endParaRPr>
          </a:p>
          <a:p>
            <a:pPr lvl="0"/>
            <a:r>
              <a:rPr lang="pl-PL" sz="2000" dirty="0">
                <a:solidFill>
                  <a:schemeClr val="tx1"/>
                </a:solidFill>
                <a:latin typeface="Times New Roman" panose="02020603050405020304" pitchFamily="18" charset="0"/>
                <a:cs typeface="Times New Roman" panose="02020603050405020304" pitchFamily="18" charset="0"/>
              </a:rPr>
              <a:t>zasiłek </a:t>
            </a:r>
            <a:r>
              <a:rPr lang="pl-PL" sz="2000" dirty="0" smtClean="0">
                <a:solidFill>
                  <a:schemeClr val="tx1"/>
                </a:solidFill>
                <a:latin typeface="Times New Roman" panose="02020603050405020304" pitchFamily="18" charset="0"/>
                <a:cs typeface="Times New Roman" panose="02020603050405020304" pitchFamily="18" charset="0"/>
              </a:rPr>
              <a:t>chorobowy</a:t>
            </a:r>
          </a:p>
          <a:p>
            <a:pPr lvl="0"/>
            <a:endParaRPr lang="pl-PL" sz="2000" dirty="0">
              <a:solidFill>
                <a:schemeClr val="tx1"/>
              </a:solidFill>
              <a:latin typeface="Times New Roman" panose="02020603050405020304" pitchFamily="18" charset="0"/>
              <a:cs typeface="Times New Roman" panose="02020603050405020304" pitchFamily="18" charset="0"/>
            </a:endParaRPr>
          </a:p>
          <a:p>
            <a:pPr lvl="0"/>
            <a:r>
              <a:rPr lang="pl-PL" sz="2000" dirty="0">
                <a:solidFill>
                  <a:schemeClr val="tx1"/>
                </a:solidFill>
                <a:latin typeface="Times New Roman" panose="02020603050405020304" pitchFamily="18" charset="0"/>
                <a:cs typeface="Times New Roman" panose="02020603050405020304" pitchFamily="18" charset="0"/>
              </a:rPr>
              <a:t>świadczenie </a:t>
            </a:r>
            <a:r>
              <a:rPr lang="pl-PL" sz="2000" dirty="0" smtClean="0">
                <a:solidFill>
                  <a:schemeClr val="tx1"/>
                </a:solidFill>
                <a:latin typeface="Times New Roman" panose="02020603050405020304" pitchFamily="18" charset="0"/>
                <a:cs typeface="Times New Roman" panose="02020603050405020304" pitchFamily="18" charset="0"/>
              </a:rPr>
              <a:t>rehabilitacyjne</a:t>
            </a:r>
          </a:p>
          <a:p>
            <a:pPr lvl="0"/>
            <a:endParaRPr lang="pl-PL" sz="2000" dirty="0">
              <a:solidFill>
                <a:schemeClr val="tx1"/>
              </a:solidFill>
              <a:latin typeface="Times New Roman" panose="02020603050405020304" pitchFamily="18" charset="0"/>
              <a:cs typeface="Times New Roman" panose="02020603050405020304" pitchFamily="18" charset="0"/>
            </a:endParaRPr>
          </a:p>
          <a:p>
            <a:pPr lvl="0"/>
            <a:r>
              <a:rPr lang="pl-PL" sz="2000" dirty="0">
                <a:solidFill>
                  <a:schemeClr val="tx1"/>
                </a:solidFill>
                <a:latin typeface="Times New Roman" panose="02020603050405020304" pitchFamily="18" charset="0"/>
                <a:cs typeface="Times New Roman" panose="02020603050405020304" pitchFamily="18" charset="0"/>
              </a:rPr>
              <a:t>zasiłek macierzyński </a:t>
            </a:r>
            <a:endParaRPr lang="pl-PL" sz="2000" dirty="0" smtClean="0">
              <a:solidFill>
                <a:schemeClr val="tx1"/>
              </a:solidFill>
              <a:latin typeface="Times New Roman" panose="02020603050405020304" pitchFamily="18" charset="0"/>
              <a:cs typeface="Times New Roman" panose="02020603050405020304" pitchFamily="18" charset="0"/>
            </a:endParaRPr>
          </a:p>
          <a:p>
            <a:pPr lvl="0"/>
            <a:endParaRPr lang="pl-PL" sz="2000" dirty="0">
              <a:solidFill>
                <a:schemeClr val="tx1"/>
              </a:solidFill>
              <a:latin typeface="Times New Roman" panose="02020603050405020304" pitchFamily="18" charset="0"/>
              <a:cs typeface="Times New Roman" panose="02020603050405020304" pitchFamily="18" charset="0"/>
            </a:endParaRPr>
          </a:p>
          <a:p>
            <a:pPr lvl="0"/>
            <a:r>
              <a:rPr lang="pl-PL" sz="2000" dirty="0">
                <a:solidFill>
                  <a:schemeClr val="tx1"/>
                </a:solidFill>
                <a:latin typeface="Times New Roman" panose="02020603050405020304" pitchFamily="18" charset="0"/>
                <a:cs typeface="Times New Roman" panose="02020603050405020304" pitchFamily="18" charset="0"/>
              </a:rPr>
              <a:t>zasiłek opiekuńczy. </a:t>
            </a:r>
          </a:p>
          <a:p>
            <a:endParaRPr lang="pl-PL"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95341453"/>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412776"/>
            <a:ext cx="8229600" cy="4713387"/>
          </a:xfrm>
        </p:spPr>
        <p:txBody>
          <a:bodyPr>
            <a:normAutofit/>
          </a:bodyPr>
          <a:lstStyle/>
          <a:p>
            <a:pPr marL="0" indent="0" algn="just">
              <a:buNone/>
            </a:pPr>
            <a:r>
              <a:rPr lang="pl-PL" sz="2800" dirty="0" smtClean="0">
                <a:solidFill>
                  <a:schemeClr val="tx1"/>
                </a:solidFill>
                <a:latin typeface="Times New Roman" panose="02020603050405020304" pitchFamily="18" charset="0"/>
                <a:cs typeface="Times New Roman" panose="02020603050405020304" pitchFamily="18" charset="0"/>
              </a:rPr>
              <a:t>	</a:t>
            </a:r>
            <a:r>
              <a:rPr lang="pl-PL" sz="2800" dirty="0">
                <a:solidFill>
                  <a:schemeClr val="tx1"/>
                </a:solidFill>
                <a:latin typeface="Times New Roman" panose="02020603050405020304" pitchFamily="18" charset="0"/>
                <a:cs typeface="Times New Roman" panose="02020603050405020304" pitchFamily="18" charset="0"/>
              </a:rPr>
              <a:t> </a:t>
            </a:r>
            <a:r>
              <a:rPr lang="pl-PL" sz="2800" dirty="0" smtClean="0">
                <a:solidFill>
                  <a:schemeClr val="tx1"/>
                </a:solidFill>
                <a:latin typeface="Times New Roman" panose="02020603050405020304" pitchFamily="18" charset="0"/>
                <a:cs typeface="Times New Roman" panose="02020603050405020304" pitchFamily="18" charset="0"/>
              </a:rPr>
              <a:t>Po </a:t>
            </a:r>
            <a:r>
              <a:rPr lang="pl-PL" sz="2800" dirty="0">
                <a:solidFill>
                  <a:schemeClr val="tx1"/>
                </a:solidFill>
                <a:latin typeface="Times New Roman" panose="02020603050405020304" pitchFamily="18" charset="0"/>
                <a:cs typeface="Times New Roman" panose="02020603050405020304" pitchFamily="18" charset="0"/>
              </a:rPr>
              <a:t>zakończeniu leczenia i rehabilitacji </a:t>
            </a:r>
            <a:r>
              <a:rPr lang="pl-PL" sz="2800" dirty="0" smtClean="0">
                <a:solidFill>
                  <a:schemeClr val="tx1"/>
                </a:solidFill>
                <a:latin typeface="Times New Roman" panose="02020603050405020304" pitchFamily="18" charset="0"/>
                <a:cs typeface="Times New Roman" panose="02020603050405020304" pitchFamily="18" charset="0"/>
              </a:rPr>
              <a:t>dokonuje się oceny </a:t>
            </a:r>
            <a:r>
              <a:rPr lang="pl-PL" sz="2800" dirty="0">
                <a:solidFill>
                  <a:schemeClr val="tx1"/>
                </a:solidFill>
                <a:latin typeface="Times New Roman" panose="02020603050405020304" pitchFamily="18" charset="0"/>
                <a:cs typeface="Times New Roman" panose="02020603050405020304" pitchFamily="18" charset="0"/>
              </a:rPr>
              <a:t>stopnia uszczerbku na zdrowiu oraz jego związku z wypadkiem przy pracy lub chorobą </a:t>
            </a:r>
            <a:r>
              <a:rPr lang="pl-PL" sz="2800" dirty="0" smtClean="0">
                <a:solidFill>
                  <a:schemeClr val="tx1"/>
                </a:solidFill>
                <a:latin typeface="Times New Roman" panose="02020603050405020304" pitchFamily="18" charset="0"/>
                <a:cs typeface="Times New Roman" panose="02020603050405020304" pitchFamily="18" charset="0"/>
              </a:rPr>
              <a:t>zawodową.</a:t>
            </a:r>
            <a:endParaRPr lang="pl-PL" sz="2800" dirty="0">
              <a:solidFill>
                <a:schemeClr val="tx1"/>
              </a:solidFill>
              <a:latin typeface="Times New Roman" panose="02020603050405020304" pitchFamily="18" charset="0"/>
              <a:cs typeface="Times New Roman" panose="02020603050405020304" pitchFamily="18" charset="0"/>
            </a:endParaRPr>
          </a:p>
          <a:p>
            <a:pPr marL="0" indent="0" algn="just">
              <a:buNone/>
            </a:pPr>
            <a:endParaRPr lang="pl-PL" sz="2800" dirty="0" smtClean="0">
              <a:solidFill>
                <a:schemeClr val="tx1"/>
              </a:solidFill>
              <a:latin typeface="Times New Roman" panose="02020603050405020304" pitchFamily="18" charset="0"/>
              <a:cs typeface="Times New Roman" panose="02020603050405020304" pitchFamily="18" charset="0"/>
            </a:endParaRPr>
          </a:p>
          <a:p>
            <a:pPr marL="0" indent="0" algn="just">
              <a:buNone/>
            </a:pPr>
            <a:r>
              <a:rPr lang="pl-PL" sz="2800" dirty="0" smtClean="0">
                <a:solidFill>
                  <a:schemeClr val="tx1"/>
                </a:solidFill>
                <a:latin typeface="Times New Roman" panose="02020603050405020304" pitchFamily="18" charset="0"/>
                <a:cs typeface="Times New Roman" panose="02020603050405020304" pitchFamily="18" charset="0"/>
              </a:rPr>
              <a:t>	Jednorazowe odszkodowanie przysługuje ubezpieczonemu, który wskutek wypadku przy pracy lub choroby zawodowej doznał stałego lub długotrwałego uszczerbku na zdrowiu.</a:t>
            </a:r>
          </a:p>
          <a:p>
            <a:pPr marL="0" indent="0" algn="just">
              <a:buNone/>
            </a:pPr>
            <a:r>
              <a:rPr lang="pl-PL" sz="2800" dirty="0" smtClean="0">
                <a:solidFill>
                  <a:schemeClr val="tx1"/>
                </a:solidFill>
                <a:latin typeface="Times New Roman" panose="02020603050405020304" pitchFamily="18" charset="0"/>
                <a:cs typeface="Times New Roman" panose="02020603050405020304" pitchFamily="18" charset="0"/>
              </a:rPr>
              <a:t> </a:t>
            </a:r>
          </a:p>
          <a:p>
            <a:pPr algn="just"/>
            <a:endParaRPr lang="pl-PL"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58924541"/>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412776"/>
            <a:ext cx="8229600" cy="4713387"/>
          </a:xfrm>
        </p:spPr>
        <p:txBody>
          <a:bodyPr>
            <a:normAutofit/>
          </a:bodyPr>
          <a:lstStyle/>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	Przy </a:t>
            </a:r>
            <a:r>
              <a:rPr lang="pl-PL" dirty="0">
                <a:solidFill>
                  <a:schemeClr val="tx1"/>
                </a:solidFill>
                <a:latin typeface="Times New Roman" panose="02020603050405020304" pitchFamily="18" charset="0"/>
                <a:cs typeface="Times New Roman" panose="02020603050405020304" pitchFamily="18" charset="0"/>
              </a:rPr>
              <a:t>ustalaniu stałego lub długotrwałego uszczerbku na zdrowiu oraz jego związku z wypadkiem przy pracy lub chorobą zawodową stosuje się odpowiednio przepisy ustawy o emeryturach i rentach z FUS dotyczące trybu orzekania o niezdolności do pracy</a:t>
            </a:r>
            <a:r>
              <a:rPr lang="pl-PL" dirty="0" smtClean="0">
                <a:solidFill>
                  <a:schemeClr val="tx1"/>
                </a:solidFill>
                <a:latin typeface="Times New Roman" panose="02020603050405020304" pitchFamily="18" charset="0"/>
                <a:cs typeface="Times New Roman" panose="02020603050405020304" pitchFamily="18" charset="0"/>
              </a:rPr>
              <a:t>.</a:t>
            </a:r>
          </a:p>
          <a:p>
            <a:pPr marL="0" indent="0" algn="just">
              <a:buNone/>
            </a:pPr>
            <a:endParaRPr lang="pl-PL" dirty="0">
              <a:solidFill>
                <a:schemeClr val="tx1"/>
              </a:solidFill>
              <a:latin typeface="Times New Roman" panose="02020603050405020304" pitchFamily="18" charset="0"/>
              <a:cs typeface="Times New Roman" panose="02020603050405020304" pitchFamily="18" charset="0"/>
            </a:endParaRPr>
          </a:p>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	Do </a:t>
            </a:r>
            <a:r>
              <a:rPr lang="pl-PL" dirty="0">
                <a:solidFill>
                  <a:schemeClr val="tx1"/>
                </a:solidFill>
                <a:latin typeface="Times New Roman" panose="02020603050405020304" pitchFamily="18" charset="0"/>
                <a:cs typeface="Times New Roman" panose="02020603050405020304" pitchFamily="18" charset="0"/>
              </a:rPr>
              <a:t>wniosku o jednorazowe odszkodowanie ubezpieczony musi dołączyć zaświadczenie o stanie zdrowia wydane przez lekarza, pod którego opieką lekarską </a:t>
            </a:r>
            <a:r>
              <a:rPr lang="pl-PL" dirty="0" smtClean="0">
                <a:solidFill>
                  <a:schemeClr val="tx1"/>
                </a:solidFill>
                <a:latin typeface="Times New Roman" panose="02020603050405020304" pitchFamily="18" charset="0"/>
                <a:cs typeface="Times New Roman" panose="02020603050405020304" pitchFamily="18" charset="0"/>
              </a:rPr>
              <a:t>się znajduje, z informacją </a:t>
            </a:r>
            <a:r>
              <a:rPr lang="pl-PL" dirty="0">
                <a:solidFill>
                  <a:schemeClr val="tx1"/>
                </a:solidFill>
                <a:latin typeface="Times New Roman" panose="02020603050405020304" pitchFamily="18" charset="0"/>
                <a:cs typeface="Times New Roman" panose="02020603050405020304" pitchFamily="18" charset="0"/>
              </a:rPr>
              <a:t>o zakończonym leczeniu i rehabilitacji.</a:t>
            </a:r>
          </a:p>
          <a:p>
            <a:pPr marL="0" indent="0" algn="just">
              <a:buNone/>
            </a:pPr>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7755239"/>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2276872"/>
            <a:ext cx="8229600" cy="3849291"/>
          </a:xfrm>
        </p:spPr>
        <p:txBody>
          <a:bodyPr>
            <a:normAutofit/>
          </a:bodyPr>
          <a:lstStyle/>
          <a:p>
            <a:pPr marL="0" indent="0" algn="just">
              <a:buNone/>
            </a:pPr>
            <a:r>
              <a:rPr lang="pl-PL" sz="2800" dirty="0" smtClean="0">
                <a:solidFill>
                  <a:schemeClr val="tx1"/>
                </a:solidFill>
                <a:latin typeface="Times New Roman" panose="02020603050405020304" pitchFamily="18" charset="0"/>
                <a:cs typeface="Times New Roman" panose="02020603050405020304" pitchFamily="18" charset="0"/>
              </a:rPr>
              <a:t>	Przy </a:t>
            </a:r>
            <a:r>
              <a:rPr lang="pl-PL" sz="2800" dirty="0">
                <a:solidFill>
                  <a:schemeClr val="tx1"/>
                </a:solidFill>
                <a:latin typeface="Times New Roman" panose="02020603050405020304" pitchFamily="18" charset="0"/>
                <a:cs typeface="Times New Roman" panose="02020603050405020304" pitchFamily="18" charset="0"/>
              </a:rPr>
              <a:t>orzekaniu o stałym lub długotrwałym uszczerbku na zdrowiu w związku z chorobą zawodową, lekarz orzecznik jest związany decyzją organu Państwowej Inspekcji Sanitarnej o stwierdzeniu choroby zawodowej.</a:t>
            </a:r>
          </a:p>
          <a:p>
            <a:pPr algn="just"/>
            <a:endParaRPr lang="pl-PL"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2831596"/>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836712"/>
            <a:ext cx="8229600" cy="5289451"/>
          </a:xfrm>
        </p:spPr>
        <p:txBody>
          <a:bodyPr>
            <a:normAutofit fontScale="77500" lnSpcReduction="20000"/>
          </a:bodyPr>
          <a:lstStyle/>
          <a:p>
            <a:pPr marL="0" indent="0" algn="just">
              <a:buNone/>
            </a:pPr>
            <a:r>
              <a:rPr lang="pl-PL" dirty="0">
                <a:solidFill>
                  <a:schemeClr val="tx1"/>
                </a:solidFill>
                <a:latin typeface="Times New Roman" panose="02020603050405020304" pitchFamily="18" charset="0"/>
                <a:cs typeface="Times New Roman" panose="02020603050405020304" pitchFamily="18" charset="0"/>
              </a:rPr>
              <a:t>	</a:t>
            </a:r>
            <a:r>
              <a:rPr lang="pl-PL" sz="2800" dirty="0" smtClean="0">
                <a:solidFill>
                  <a:schemeClr val="tx1"/>
                </a:solidFill>
                <a:latin typeface="Times New Roman" panose="02020603050405020304" pitchFamily="18" charset="0"/>
                <a:cs typeface="Times New Roman" panose="02020603050405020304" pitchFamily="18" charset="0"/>
              </a:rPr>
              <a:t>Lekarz </a:t>
            </a:r>
            <a:r>
              <a:rPr lang="pl-PL" sz="2800" dirty="0">
                <a:solidFill>
                  <a:schemeClr val="tx1"/>
                </a:solidFill>
                <a:latin typeface="Times New Roman" panose="02020603050405020304" pitchFamily="18" charset="0"/>
                <a:cs typeface="Times New Roman" panose="02020603050405020304" pitchFamily="18" charset="0"/>
              </a:rPr>
              <a:t>orzecznik ustala w procentach stopień stałego lub długotrwałego uszczerbku na zdrowiu według oceny </a:t>
            </a:r>
            <a:r>
              <a:rPr lang="pl-PL" sz="2800" dirty="0" smtClean="0">
                <a:solidFill>
                  <a:schemeClr val="tx1"/>
                </a:solidFill>
                <a:latin typeface="Times New Roman" panose="02020603050405020304" pitchFamily="18" charset="0"/>
                <a:cs typeface="Times New Roman" panose="02020603050405020304" pitchFamily="18" charset="0"/>
              </a:rPr>
              <a:t>procentowej,  </a:t>
            </a:r>
            <a:r>
              <a:rPr lang="pl-PL" sz="2800" dirty="0">
                <a:solidFill>
                  <a:schemeClr val="tx1"/>
                </a:solidFill>
                <a:latin typeface="Times New Roman" panose="02020603050405020304" pitchFamily="18" charset="0"/>
                <a:cs typeface="Times New Roman" panose="02020603050405020304" pitchFamily="18" charset="0"/>
              </a:rPr>
              <a:t>która jest określona w załączniku do rozporządzenia z 18 grudnia 2002r</a:t>
            </a:r>
            <a:r>
              <a:rPr lang="pl-PL" sz="2800" dirty="0" smtClean="0">
                <a:solidFill>
                  <a:schemeClr val="tx1"/>
                </a:solidFill>
                <a:latin typeface="Times New Roman" panose="02020603050405020304" pitchFamily="18" charset="0"/>
                <a:cs typeface="Times New Roman" panose="02020603050405020304" pitchFamily="18" charset="0"/>
              </a:rPr>
              <a:t>.</a:t>
            </a:r>
            <a:r>
              <a:rPr lang="pl-PL" sz="2800" dirty="0">
                <a:solidFill>
                  <a:schemeClr val="tx1"/>
                </a:solidFill>
                <a:latin typeface="Times New Roman" panose="02020603050405020304" pitchFamily="18" charset="0"/>
                <a:cs typeface="Times New Roman" panose="02020603050405020304" pitchFamily="18" charset="0"/>
              </a:rPr>
              <a:t> </a:t>
            </a:r>
            <a:r>
              <a:rPr lang="pl-PL" sz="2800" dirty="0" smtClean="0">
                <a:solidFill>
                  <a:schemeClr val="tx1"/>
                </a:solidFill>
                <a:latin typeface="Times New Roman" panose="02020603050405020304" pitchFamily="18" charset="0"/>
                <a:cs typeface="Times New Roman" panose="02020603050405020304" pitchFamily="18" charset="0"/>
              </a:rPr>
              <a:t>w sprawie szczegółowych zasad orzekania o stałym lub długotrwałym uszczerbku na zdrowiu, trybu postępowania przy ustalaniu tego uszczerbku oraz postępowania o wypłatę jednorazowego odszkodowania ( tj. Dz. U. z 2020 poz. 233 )  </a:t>
            </a:r>
          </a:p>
          <a:p>
            <a:pPr marL="0" indent="0" algn="just">
              <a:buNone/>
            </a:pPr>
            <a:endParaRPr lang="pl-PL" sz="2800" dirty="0" smtClean="0">
              <a:solidFill>
                <a:schemeClr val="tx1"/>
              </a:solidFill>
              <a:latin typeface="Times New Roman" panose="02020603050405020304" pitchFamily="18" charset="0"/>
              <a:cs typeface="Times New Roman" panose="02020603050405020304" pitchFamily="18" charset="0"/>
            </a:endParaRPr>
          </a:p>
          <a:p>
            <a:pPr marL="0" indent="0" algn="just">
              <a:buNone/>
            </a:pPr>
            <a:r>
              <a:rPr lang="pl-PL" sz="2800" dirty="0">
                <a:solidFill>
                  <a:schemeClr val="tx1"/>
                </a:solidFill>
                <a:latin typeface="Times New Roman" panose="02020603050405020304" pitchFamily="18" charset="0"/>
                <a:cs typeface="Times New Roman" panose="02020603050405020304" pitchFamily="18" charset="0"/>
              </a:rPr>
              <a:t>	</a:t>
            </a:r>
            <a:r>
              <a:rPr lang="pl-PL" sz="2800" dirty="0" smtClean="0">
                <a:solidFill>
                  <a:schemeClr val="tx1"/>
                </a:solidFill>
                <a:latin typeface="Times New Roman" panose="02020603050405020304" pitchFamily="18" charset="0"/>
                <a:cs typeface="Times New Roman" panose="02020603050405020304" pitchFamily="18" charset="0"/>
              </a:rPr>
              <a:t>Orzeczenie </a:t>
            </a:r>
            <a:r>
              <a:rPr lang="pl-PL" sz="2800" dirty="0">
                <a:solidFill>
                  <a:schemeClr val="tx1"/>
                </a:solidFill>
                <a:latin typeface="Times New Roman" panose="02020603050405020304" pitchFamily="18" charset="0"/>
                <a:cs typeface="Times New Roman" panose="02020603050405020304" pitchFamily="18" charset="0"/>
              </a:rPr>
              <a:t>lekarza orzecznika zawiera:</a:t>
            </a:r>
          </a:p>
          <a:p>
            <a:pPr lvl="0" algn="just"/>
            <a:r>
              <a:rPr lang="pl-PL" sz="2800" dirty="0">
                <a:solidFill>
                  <a:schemeClr val="tx1"/>
                </a:solidFill>
                <a:latin typeface="Times New Roman" panose="02020603050405020304" pitchFamily="18" charset="0"/>
                <a:cs typeface="Times New Roman" panose="02020603050405020304" pitchFamily="18" charset="0"/>
              </a:rPr>
              <a:t>opis naruszenia sprawności organizmu</a:t>
            </a:r>
          </a:p>
          <a:p>
            <a:pPr lvl="0" algn="just"/>
            <a:r>
              <a:rPr lang="pl-PL" sz="2800" dirty="0">
                <a:solidFill>
                  <a:schemeClr val="tx1"/>
                </a:solidFill>
                <a:latin typeface="Times New Roman" panose="02020603050405020304" pitchFamily="18" charset="0"/>
                <a:cs typeface="Times New Roman" panose="02020603050405020304" pitchFamily="18" charset="0"/>
              </a:rPr>
              <a:t>procentowe ustalenie stopnia stałego lub długotrwałego uszczerbku na zdrowiu oraz </a:t>
            </a:r>
            <a:endParaRPr lang="pl-PL" sz="2800" dirty="0" smtClean="0">
              <a:solidFill>
                <a:schemeClr val="tx1"/>
              </a:solidFill>
              <a:latin typeface="Times New Roman" panose="02020603050405020304" pitchFamily="18" charset="0"/>
              <a:cs typeface="Times New Roman" panose="02020603050405020304" pitchFamily="18" charset="0"/>
            </a:endParaRPr>
          </a:p>
          <a:p>
            <a:pPr lvl="0" algn="just"/>
            <a:r>
              <a:rPr lang="pl-PL" sz="2800" dirty="0" smtClean="0">
                <a:solidFill>
                  <a:schemeClr val="tx1"/>
                </a:solidFill>
                <a:latin typeface="Times New Roman" panose="02020603050405020304" pitchFamily="18" charset="0"/>
                <a:cs typeface="Times New Roman" panose="02020603050405020304" pitchFamily="18" charset="0"/>
              </a:rPr>
              <a:t>numer </a:t>
            </a:r>
            <a:r>
              <a:rPr lang="pl-PL" sz="2800" dirty="0">
                <a:solidFill>
                  <a:schemeClr val="tx1"/>
                </a:solidFill>
                <a:latin typeface="Times New Roman" panose="02020603050405020304" pitchFamily="18" charset="0"/>
                <a:cs typeface="Times New Roman" panose="02020603050405020304" pitchFamily="18" charset="0"/>
              </a:rPr>
              <a:t>pozycji w ocenie </a:t>
            </a:r>
            <a:r>
              <a:rPr lang="pl-PL" sz="2800" dirty="0" smtClean="0">
                <a:solidFill>
                  <a:schemeClr val="tx1"/>
                </a:solidFill>
                <a:latin typeface="Times New Roman" panose="02020603050405020304" pitchFamily="18" charset="0"/>
                <a:cs typeface="Times New Roman" panose="02020603050405020304" pitchFamily="18" charset="0"/>
              </a:rPr>
              <a:t>procentowej.</a:t>
            </a:r>
          </a:p>
          <a:p>
            <a:pPr marL="0" indent="0" algn="just">
              <a:buNone/>
            </a:pPr>
            <a:endParaRPr lang="pl-PL" sz="2800" dirty="0" smtClean="0">
              <a:solidFill>
                <a:schemeClr val="tx1"/>
              </a:solidFill>
              <a:latin typeface="Times New Roman" panose="02020603050405020304" pitchFamily="18" charset="0"/>
              <a:cs typeface="Times New Roman" panose="02020603050405020304" pitchFamily="18" charset="0"/>
            </a:endParaRPr>
          </a:p>
          <a:p>
            <a:pPr marL="0" indent="0" algn="just">
              <a:buNone/>
            </a:pPr>
            <a:r>
              <a:rPr lang="pl-PL" sz="2800" dirty="0" smtClean="0">
                <a:solidFill>
                  <a:schemeClr val="tx1"/>
                </a:solidFill>
                <a:latin typeface="Times New Roman" panose="02020603050405020304" pitchFamily="18" charset="0"/>
                <a:cs typeface="Times New Roman" panose="02020603050405020304" pitchFamily="18" charset="0"/>
              </a:rPr>
              <a:t>	Również w formie orzeczenia lekarz orzecznik stwierdza związek </a:t>
            </a:r>
            <a:r>
              <a:rPr lang="pl-PL" sz="2800" dirty="0">
                <a:solidFill>
                  <a:schemeClr val="tx1"/>
                </a:solidFill>
                <a:latin typeface="Times New Roman" panose="02020603050405020304" pitchFamily="18" charset="0"/>
                <a:cs typeface="Times New Roman" panose="02020603050405020304" pitchFamily="18" charset="0"/>
              </a:rPr>
              <a:t>śmierci ubezpieczonego z wypadkiem przy pracy lub chorobą zawodową </a:t>
            </a:r>
          </a:p>
          <a:p>
            <a:pPr marL="0" indent="0" algn="just">
              <a:buNone/>
            </a:pPr>
            <a:endParaRPr lang="pl-PL"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57116277"/>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539552" y="1052736"/>
            <a:ext cx="8229600" cy="5145435"/>
          </a:xfrm>
        </p:spPr>
        <p:txBody>
          <a:bodyPr>
            <a:normAutofit/>
          </a:bodyPr>
          <a:lstStyle/>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	</a:t>
            </a:r>
            <a:r>
              <a:rPr lang="pl-PL" sz="1800" dirty="0" smtClean="0">
                <a:solidFill>
                  <a:schemeClr val="tx1"/>
                </a:solidFill>
                <a:latin typeface="Times New Roman" panose="02020603050405020304" pitchFamily="18" charset="0"/>
                <a:cs typeface="Times New Roman" panose="02020603050405020304" pitchFamily="18" charset="0"/>
              </a:rPr>
              <a:t>Jeżeli </a:t>
            </a:r>
            <a:r>
              <a:rPr lang="pl-PL" sz="1800" dirty="0">
                <a:solidFill>
                  <a:schemeClr val="tx1"/>
                </a:solidFill>
                <a:latin typeface="Times New Roman" panose="02020603050405020304" pitchFamily="18" charset="0"/>
                <a:cs typeface="Times New Roman" panose="02020603050405020304" pitchFamily="18" charset="0"/>
              </a:rPr>
              <a:t>dla danego rodzaju uszczerbku ocena procentowa określa dolną i górną granicę stopnia uszczerbku na zdrowiu, lekarz orzecznik określa stopień tego uszczerbku w tych granicach, biorąc pod uwagę obraz kliniczny, stopień uszkodzenia czynności organu, narządu lub układu oraz towarzyszące powikłania</a:t>
            </a:r>
            <a:r>
              <a:rPr lang="pl-PL" sz="1800" dirty="0" smtClean="0">
                <a:solidFill>
                  <a:schemeClr val="tx1"/>
                </a:solidFill>
                <a:latin typeface="Times New Roman" panose="02020603050405020304" pitchFamily="18" charset="0"/>
                <a:cs typeface="Times New Roman" panose="02020603050405020304" pitchFamily="18" charset="0"/>
              </a:rPr>
              <a:t>.</a:t>
            </a:r>
          </a:p>
          <a:p>
            <a:pPr marL="0" indent="0" algn="just">
              <a:buNone/>
            </a:pPr>
            <a:endParaRPr lang="pl-PL" dirty="0">
              <a:solidFill>
                <a:schemeClr val="tx1"/>
              </a:solidFill>
              <a:latin typeface="Times New Roman" panose="02020603050405020304" pitchFamily="18" charset="0"/>
              <a:cs typeface="Times New Roman" panose="02020603050405020304" pitchFamily="18" charset="0"/>
            </a:endParaRPr>
          </a:p>
          <a:p>
            <a:pPr marL="0" indent="0">
              <a:buNone/>
            </a:pPr>
            <a:r>
              <a:rPr lang="pl-PL" dirty="0" smtClean="0">
                <a:solidFill>
                  <a:schemeClr val="tx1"/>
                </a:solidFill>
                <a:latin typeface="Times New Roman" panose="02020603050405020304" pitchFamily="18" charset="0"/>
                <a:cs typeface="Times New Roman" panose="02020603050405020304" pitchFamily="18" charset="0"/>
              </a:rPr>
              <a:t>	</a:t>
            </a:r>
            <a:endParaRPr lang="pl-PL" dirty="0">
              <a:solidFill>
                <a:schemeClr val="tx1"/>
              </a:solidFill>
              <a:latin typeface="Times New Roman" panose="02020603050405020304" pitchFamily="18" charset="0"/>
              <a:cs typeface="Times New Roman" panose="02020603050405020304" pitchFamily="18" charset="0"/>
            </a:endParaRPr>
          </a:p>
        </p:txBody>
      </p:sp>
      <p:graphicFrame>
        <p:nvGraphicFramePr>
          <p:cNvPr id="4" name="Tabela 3"/>
          <p:cNvGraphicFramePr>
            <a:graphicFrameLocks noGrp="1"/>
          </p:cNvGraphicFramePr>
          <p:nvPr>
            <p:extLst>
              <p:ext uri="{D42A27DB-BD31-4B8C-83A1-F6EECF244321}">
                <p14:modId xmlns:p14="http://schemas.microsoft.com/office/powerpoint/2010/main" val="880085158"/>
              </p:ext>
            </p:extLst>
          </p:nvPr>
        </p:nvGraphicFramePr>
        <p:xfrm>
          <a:off x="539552" y="2708920"/>
          <a:ext cx="7928608" cy="3226296"/>
        </p:xfrm>
        <a:graphic>
          <a:graphicData uri="http://schemas.openxmlformats.org/drawingml/2006/table">
            <a:tbl>
              <a:tblPr firstRow="1" firstCol="1" bandRow="1">
                <a:tableStyleId>{5C22544A-7EE6-4342-B048-85BDC9FD1C3A}</a:tableStyleId>
              </a:tblPr>
              <a:tblGrid>
                <a:gridCol w="4058700"/>
                <a:gridCol w="1934954"/>
                <a:gridCol w="1934954"/>
              </a:tblGrid>
              <a:tr h="992707">
                <a:tc>
                  <a:txBody>
                    <a:bodyPr/>
                    <a:lstStyle/>
                    <a:p>
                      <a:pPr algn="ctr">
                        <a:lnSpc>
                          <a:spcPct val="115000"/>
                        </a:lnSpc>
                        <a:spcAft>
                          <a:spcPts val="0"/>
                        </a:spcAft>
                      </a:pPr>
                      <a:r>
                        <a:rPr lang="pl-PL" sz="1400" dirty="0">
                          <a:effectLst/>
                          <a:latin typeface="Times New Roman" panose="02020603050405020304" pitchFamily="18" charset="0"/>
                          <a:cs typeface="Times New Roman" panose="02020603050405020304" pitchFamily="18" charset="0"/>
                        </a:rPr>
                        <a:t>Pkt 122 załącznika do rozporządzenia z 18 grudnia 2002r.</a:t>
                      </a:r>
                      <a:endParaRPr lang="pl-PL" sz="1400" dirty="0">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a:lnSpc>
                          <a:spcPct val="115000"/>
                        </a:lnSpc>
                        <a:spcAft>
                          <a:spcPts val="0"/>
                        </a:spcAft>
                      </a:pPr>
                      <a:r>
                        <a:rPr lang="pl-PL" sz="1400" dirty="0">
                          <a:effectLst/>
                          <a:latin typeface="Times New Roman" panose="02020603050405020304" pitchFamily="18" charset="0"/>
                          <a:cs typeface="Times New Roman" panose="02020603050405020304" pitchFamily="18" charset="0"/>
                        </a:rPr>
                        <a:t> </a:t>
                      </a:r>
                      <a:endParaRPr lang="pl-PL" sz="1400" dirty="0">
                        <a:effectLst/>
                        <a:latin typeface="Times New Roman" panose="02020603050405020304" pitchFamily="18" charset="0"/>
                        <a:ea typeface="Calibri"/>
                        <a:cs typeface="Times New Roman" panose="02020603050405020304" pitchFamily="18" charset="0"/>
                      </a:endParaRPr>
                    </a:p>
                  </a:txBody>
                  <a:tcPr marL="68580" marR="68580" marT="0" marB="0"/>
                </a:tc>
                <a:tc>
                  <a:txBody>
                    <a:bodyPr/>
                    <a:lstStyle/>
                    <a:p>
                      <a:pPr>
                        <a:lnSpc>
                          <a:spcPct val="115000"/>
                        </a:lnSpc>
                        <a:spcAft>
                          <a:spcPts val="0"/>
                        </a:spcAft>
                      </a:pPr>
                      <a:r>
                        <a:rPr lang="pl-PL" sz="1400">
                          <a:effectLst/>
                          <a:latin typeface="Times New Roman" panose="02020603050405020304" pitchFamily="18" charset="0"/>
                          <a:cs typeface="Times New Roman" panose="02020603050405020304" pitchFamily="18" charset="0"/>
                        </a:rPr>
                        <a:t>Procent stałego lub długotrwałego uszczerbku na zdrowiu</a:t>
                      </a:r>
                      <a:endParaRPr lang="pl-PL" sz="1400">
                        <a:effectLst/>
                        <a:latin typeface="Times New Roman" panose="02020603050405020304" pitchFamily="18" charset="0"/>
                        <a:ea typeface="Calibri"/>
                        <a:cs typeface="Times New Roman" panose="02020603050405020304" pitchFamily="18" charset="0"/>
                      </a:endParaRPr>
                    </a:p>
                  </a:txBody>
                  <a:tcPr marL="68580" marR="68580" marT="0" marB="0"/>
                </a:tc>
              </a:tr>
              <a:tr h="992707">
                <a:tc>
                  <a:txBody>
                    <a:bodyPr/>
                    <a:lstStyle/>
                    <a:p>
                      <a:pPr>
                        <a:lnSpc>
                          <a:spcPct val="115000"/>
                        </a:lnSpc>
                        <a:spcAft>
                          <a:spcPts val="0"/>
                        </a:spcAft>
                      </a:pPr>
                      <a:r>
                        <a:rPr lang="pl-PL" sz="1400" dirty="0">
                          <a:effectLst/>
                          <a:latin typeface="Times New Roman" panose="02020603050405020304" pitchFamily="18" charset="0"/>
                          <a:cs typeface="Times New Roman" panose="02020603050405020304" pitchFamily="18" charset="0"/>
                        </a:rPr>
                        <a:t>Złamania w obrębie dalszych nasad jednej lub obu kości przedramienia, powodujące ograniczenia ruchomości nadgarstka i zniekształcenia - w zależności od stopnia zaburzeń czynnościowych:</a:t>
                      </a:r>
                      <a:endParaRPr lang="pl-PL" sz="1400" dirty="0">
                        <a:effectLst/>
                        <a:latin typeface="Times New Roman" panose="02020603050405020304" pitchFamily="18" charset="0"/>
                        <a:ea typeface="Calibri"/>
                        <a:cs typeface="Times New Roman" panose="02020603050405020304" pitchFamily="18" charset="0"/>
                      </a:endParaRPr>
                    </a:p>
                  </a:txBody>
                  <a:tcPr marL="68580" marR="68580" marT="0" marB="0"/>
                </a:tc>
                <a:tc>
                  <a:txBody>
                    <a:bodyPr/>
                    <a:lstStyle/>
                    <a:p>
                      <a:pPr>
                        <a:lnSpc>
                          <a:spcPct val="115000"/>
                        </a:lnSpc>
                        <a:spcAft>
                          <a:spcPts val="0"/>
                        </a:spcAft>
                      </a:pPr>
                      <a:r>
                        <a:rPr lang="pl-PL" sz="1400" dirty="0">
                          <a:effectLst/>
                          <a:latin typeface="Times New Roman" panose="02020603050405020304" pitchFamily="18" charset="0"/>
                          <a:cs typeface="Times New Roman" panose="02020603050405020304" pitchFamily="18" charset="0"/>
                        </a:rPr>
                        <a:t> </a:t>
                      </a:r>
                      <a:endParaRPr lang="pl-PL" sz="1400" dirty="0">
                        <a:effectLst/>
                        <a:latin typeface="Times New Roman" panose="02020603050405020304" pitchFamily="18" charset="0"/>
                        <a:ea typeface="Calibri"/>
                        <a:cs typeface="Times New Roman" panose="02020603050405020304" pitchFamily="18" charset="0"/>
                      </a:endParaRPr>
                    </a:p>
                  </a:txBody>
                  <a:tcPr marL="68580" marR="68580" marT="0" marB="0"/>
                </a:tc>
                <a:tc>
                  <a:txBody>
                    <a:bodyPr/>
                    <a:lstStyle/>
                    <a:p>
                      <a:pPr>
                        <a:lnSpc>
                          <a:spcPct val="115000"/>
                        </a:lnSpc>
                        <a:spcAft>
                          <a:spcPts val="0"/>
                        </a:spcAft>
                      </a:pPr>
                      <a:r>
                        <a:rPr lang="pl-PL" sz="1400">
                          <a:effectLst/>
                          <a:latin typeface="Times New Roman" panose="02020603050405020304" pitchFamily="18" charset="0"/>
                          <a:cs typeface="Times New Roman" panose="02020603050405020304" pitchFamily="18" charset="0"/>
                        </a:rPr>
                        <a:t> </a:t>
                      </a:r>
                      <a:endParaRPr lang="pl-PL" sz="1400">
                        <a:effectLst/>
                        <a:latin typeface="Times New Roman" panose="02020603050405020304" pitchFamily="18" charset="0"/>
                        <a:ea typeface="Calibri"/>
                        <a:cs typeface="Times New Roman" panose="02020603050405020304" pitchFamily="18" charset="0"/>
                      </a:endParaRPr>
                    </a:p>
                  </a:txBody>
                  <a:tcPr marL="68580" marR="68580" marT="0" marB="0"/>
                </a:tc>
              </a:tr>
              <a:tr h="248176">
                <a:tc rowSpan="2">
                  <a:txBody>
                    <a:bodyPr/>
                    <a:lstStyle/>
                    <a:p>
                      <a:pPr>
                        <a:lnSpc>
                          <a:spcPct val="115000"/>
                        </a:lnSpc>
                        <a:spcAft>
                          <a:spcPts val="0"/>
                        </a:spcAft>
                      </a:pPr>
                      <a:r>
                        <a:rPr lang="pl-PL" sz="1400">
                          <a:effectLst/>
                          <a:latin typeface="Times New Roman" panose="02020603050405020304" pitchFamily="18" charset="0"/>
                          <a:cs typeface="Times New Roman" panose="02020603050405020304" pitchFamily="18" charset="0"/>
                        </a:rPr>
                        <a:t>a) ze zniekształceniem</a:t>
                      </a:r>
                      <a:endParaRPr lang="pl-PL" sz="1400">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algn="ctr">
                        <a:lnSpc>
                          <a:spcPct val="115000"/>
                        </a:lnSpc>
                        <a:spcAft>
                          <a:spcPts val="0"/>
                        </a:spcAft>
                      </a:pPr>
                      <a:r>
                        <a:rPr lang="pl-PL" sz="1400">
                          <a:effectLst/>
                          <a:latin typeface="Times New Roman" panose="02020603050405020304" pitchFamily="18" charset="0"/>
                          <a:cs typeface="Times New Roman" panose="02020603050405020304" pitchFamily="18" charset="0"/>
                        </a:rPr>
                        <a:t>prawy</a:t>
                      </a:r>
                      <a:endParaRPr lang="pl-PL" sz="1400">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algn="ctr">
                        <a:lnSpc>
                          <a:spcPct val="115000"/>
                        </a:lnSpc>
                        <a:spcAft>
                          <a:spcPts val="0"/>
                        </a:spcAft>
                      </a:pPr>
                      <a:r>
                        <a:rPr lang="pl-PL" sz="1400">
                          <a:effectLst/>
                          <a:latin typeface="Times New Roman" panose="02020603050405020304" pitchFamily="18" charset="0"/>
                          <a:cs typeface="Times New Roman" panose="02020603050405020304" pitchFamily="18" charset="0"/>
                        </a:rPr>
                        <a:t>5 - 15</a:t>
                      </a:r>
                      <a:endParaRPr lang="pl-PL" sz="1400">
                        <a:effectLst/>
                        <a:latin typeface="Times New Roman" panose="02020603050405020304" pitchFamily="18" charset="0"/>
                        <a:ea typeface="Calibri"/>
                        <a:cs typeface="Times New Roman" panose="02020603050405020304" pitchFamily="18" charset="0"/>
                      </a:endParaRPr>
                    </a:p>
                  </a:txBody>
                  <a:tcPr marL="68580" marR="68580" marT="0" marB="0" anchor="ctr"/>
                </a:tc>
              </a:tr>
              <a:tr h="248176">
                <a:tc vMerge="1">
                  <a:txBody>
                    <a:bodyPr/>
                    <a:lstStyle/>
                    <a:p>
                      <a:endParaRPr lang="pl-PL"/>
                    </a:p>
                  </a:txBody>
                  <a:tcPr/>
                </a:tc>
                <a:tc>
                  <a:txBody>
                    <a:bodyPr/>
                    <a:lstStyle/>
                    <a:p>
                      <a:pPr algn="ctr">
                        <a:lnSpc>
                          <a:spcPct val="115000"/>
                        </a:lnSpc>
                        <a:spcAft>
                          <a:spcPts val="0"/>
                        </a:spcAft>
                      </a:pPr>
                      <a:r>
                        <a:rPr lang="pl-PL" sz="1400">
                          <a:effectLst/>
                          <a:latin typeface="Times New Roman" panose="02020603050405020304" pitchFamily="18" charset="0"/>
                          <a:cs typeface="Times New Roman" panose="02020603050405020304" pitchFamily="18" charset="0"/>
                        </a:rPr>
                        <a:t>lewy</a:t>
                      </a:r>
                      <a:endParaRPr lang="pl-PL" sz="1400">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algn="ctr">
                        <a:lnSpc>
                          <a:spcPct val="115000"/>
                        </a:lnSpc>
                        <a:spcAft>
                          <a:spcPts val="0"/>
                        </a:spcAft>
                      </a:pPr>
                      <a:r>
                        <a:rPr lang="pl-PL" sz="1400" dirty="0">
                          <a:effectLst/>
                          <a:latin typeface="Times New Roman" panose="02020603050405020304" pitchFamily="18" charset="0"/>
                          <a:cs typeface="Times New Roman" panose="02020603050405020304" pitchFamily="18" charset="0"/>
                        </a:rPr>
                        <a:t>5 - 10</a:t>
                      </a:r>
                      <a:endParaRPr lang="pl-PL" sz="1400" dirty="0">
                        <a:effectLst/>
                        <a:latin typeface="Times New Roman" panose="02020603050405020304" pitchFamily="18" charset="0"/>
                        <a:ea typeface="Calibri"/>
                        <a:cs typeface="Times New Roman" panose="02020603050405020304" pitchFamily="18" charset="0"/>
                      </a:endParaRPr>
                    </a:p>
                  </a:txBody>
                  <a:tcPr marL="68580" marR="68580" marT="0" marB="0" anchor="ctr"/>
                </a:tc>
              </a:tr>
              <a:tr h="248176">
                <a:tc rowSpan="2">
                  <a:txBody>
                    <a:bodyPr/>
                    <a:lstStyle/>
                    <a:p>
                      <a:pPr>
                        <a:lnSpc>
                          <a:spcPct val="115000"/>
                        </a:lnSpc>
                        <a:spcAft>
                          <a:spcPts val="0"/>
                        </a:spcAft>
                      </a:pPr>
                      <a:r>
                        <a:rPr lang="pl-PL" sz="1400">
                          <a:effectLst/>
                          <a:latin typeface="Times New Roman" panose="02020603050405020304" pitchFamily="18" charset="0"/>
                          <a:cs typeface="Times New Roman" panose="02020603050405020304" pitchFamily="18" charset="0"/>
                        </a:rPr>
                        <a:t>b) ze znacznym zniekształceniem, dużym ograniczeniem ruchomości i zmianami wtórnymi (troficzne, krążeniowe itp.)</a:t>
                      </a:r>
                      <a:endParaRPr lang="pl-PL" sz="1400">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algn="ctr">
                        <a:lnSpc>
                          <a:spcPct val="115000"/>
                        </a:lnSpc>
                        <a:spcAft>
                          <a:spcPts val="0"/>
                        </a:spcAft>
                      </a:pPr>
                      <a:r>
                        <a:rPr lang="pl-PL" sz="1400">
                          <a:effectLst/>
                          <a:latin typeface="Times New Roman" panose="02020603050405020304" pitchFamily="18" charset="0"/>
                          <a:cs typeface="Times New Roman" panose="02020603050405020304" pitchFamily="18" charset="0"/>
                        </a:rPr>
                        <a:t>prawy</a:t>
                      </a:r>
                      <a:endParaRPr lang="pl-PL" sz="1400">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algn="ctr">
                        <a:lnSpc>
                          <a:spcPct val="115000"/>
                        </a:lnSpc>
                        <a:spcAft>
                          <a:spcPts val="0"/>
                        </a:spcAft>
                      </a:pPr>
                      <a:r>
                        <a:rPr lang="pl-PL" sz="1400" dirty="0">
                          <a:effectLst/>
                          <a:latin typeface="Times New Roman" panose="02020603050405020304" pitchFamily="18" charset="0"/>
                          <a:cs typeface="Times New Roman" panose="02020603050405020304" pitchFamily="18" charset="0"/>
                        </a:rPr>
                        <a:t>15 - 25</a:t>
                      </a:r>
                      <a:endParaRPr lang="pl-PL" sz="1400" dirty="0">
                        <a:effectLst/>
                        <a:latin typeface="Times New Roman" panose="02020603050405020304" pitchFamily="18" charset="0"/>
                        <a:ea typeface="Calibri"/>
                        <a:cs typeface="Times New Roman" panose="02020603050405020304" pitchFamily="18" charset="0"/>
                      </a:endParaRPr>
                    </a:p>
                  </a:txBody>
                  <a:tcPr marL="68580" marR="68580" marT="0" marB="0" anchor="ctr"/>
                </a:tc>
              </a:tr>
              <a:tr h="496354">
                <a:tc vMerge="1">
                  <a:txBody>
                    <a:bodyPr/>
                    <a:lstStyle/>
                    <a:p>
                      <a:endParaRPr lang="pl-PL"/>
                    </a:p>
                  </a:txBody>
                  <a:tcPr/>
                </a:tc>
                <a:tc>
                  <a:txBody>
                    <a:bodyPr/>
                    <a:lstStyle/>
                    <a:p>
                      <a:pPr algn="ctr">
                        <a:lnSpc>
                          <a:spcPct val="115000"/>
                        </a:lnSpc>
                        <a:spcAft>
                          <a:spcPts val="0"/>
                        </a:spcAft>
                      </a:pPr>
                      <a:r>
                        <a:rPr lang="pl-PL" sz="1400">
                          <a:effectLst/>
                          <a:latin typeface="Times New Roman" panose="02020603050405020304" pitchFamily="18" charset="0"/>
                          <a:cs typeface="Times New Roman" panose="02020603050405020304" pitchFamily="18" charset="0"/>
                        </a:rPr>
                        <a:t>lewy</a:t>
                      </a:r>
                      <a:endParaRPr lang="pl-PL" sz="1400">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algn="ctr">
                        <a:lnSpc>
                          <a:spcPct val="115000"/>
                        </a:lnSpc>
                        <a:spcAft>
                          <a:spcPts val="0"/>
                        </a:spcAft>
                      </a:pPr>
                      <a:r>
                        <a:rPr lang="pl-PL" sz="1400" dirty="0">
                          <a:effectLst/>
                          <a:latin typeface="Times New Roman" panose="02020603050405020304" pitchFamily="18" charset="0"/>
                          <a:cs typeface="Times New Roman" panose="02020603050405020304" pitchFamily="18" charset="0"/>
                        </a:rPr>
                        <a:t>10 - 20</a:t>
                      </a:r>
                      <a:endParaRPr lang="pl-PL" sz="1400" dirty="0">
                        <a:effectLst/>
                        <a:latin typeface="Times New Roman" panose="02020603050405020304" pitchFamily="18" charset="0"/>
                        <a:ea typeface="Calibri"/>
                        <a:cs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val="4205475828"/>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ymbol zastępczy zawartości 2"/>
          <p:cNvSpPr>
            <a:spLocks noGrp="1"/>
          </p:cNvSpPr>
          <p:nvPr>
            <p:ph idx="1"/>
          </p:nvPr>
        </p:nvSpPr>
        <p:spPr>
          <a:xfrm>
            <a:off x="457200" y="1340768"/>
            <a:ext cx="8229600" cy="4785395"/>
          </a:xfrm>
        </p:spPr>
        <p:txBody>
          <a:bodyPr>
            <a:normAutofit/>
          </a:bodyPr>
          <a:lstStyle/>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	</a:t>
            </a:r>
            <a:r>
              <a:rPr lang="pl-PL" sz="2000" dirty="0" smtClean="0">
                <a:solidFill>
                  <a:schemeClr val="tx1"/>
                </a:solidFill>
                <a:latin typeface="Times New Roman" panose="02020603050405020304" pitchFamily="18" charset="0"/>
                <a:cs typeface="Times New Roman" panose="02020603050405020304" pitchFamily="18" charset="0"/>
              </a:rPr>
              <a:t>Jeżeli </a:t>
            </a:r>
            <a:r>
              <a:rPr lang="pl-PL" sz="2000" dirty="0">
                <a:solidFill>
                  <a:schemeClr val="tx1"/>
                </a:solidFill>
                <a:latin typeface="Times New Roman" panose="02020603050405020304" pitchFamily="18" charset="0"/>
                <a:cs typeface="Times New Roman" panose="02020603050405020304" pitchFamily="18" charset="0"/>
              </a:rPr>
              <a:t>w ocenie procentowej brak jest odpowiedniej pozycji dla danego przypadku, lekarz orzecznik ocenia ten przypadek według pozycji najbardziej zbliżonej. Można ustalić stopień stałego lub długotrwałego uszczerbku na zdrowiu w procencie niższym lub wyższym od przewidywanego w danej pozycji, w zależności od różnicy występującej między ocenianym stanem przedmiotowym a stanem przewidzianym w odpowiedniej pozycji oceny procentowej</a:t>
            </a:r>
            <a:r>
              <a:rPr lang="pl-PL" sz="2000" dirty="0" smtClean="0">
                <a:solidFill>
                  <a:schemeClr val="tx1"/>
                </a:solidFill>
                <a:latin typeface="Times New Roman" panose="02020603050405020304" pitchFamily="18" charset="0"/>
                <a:cs typeface="Times New Roman" panose="02020603050405020304" pitchFamily="18" charset="0"/>
              </a:rPr>
              <a:t>.</a:t>
            </a:r>
          </a:p>
          <a:p>
            <a:pPr marL="0" indent="0" algn="just">
              <a:buNone/>
            </a:pPr>
            <a:endParaRPr lang="pl-PL" sz="2000" dirty="0">
              <a:solidFill>
                <a:schemeClr val="tx1"/>
              </a:solidFill>
              <a:latin typeface="Times New Roman" panose="02020603050405020304" pitchFamily="18" charset="0"/>
              <a:cs typeface="Times New Roman" panose="02020603050405020304" pitchFamily="18" charset="0"/>
            </a:endParaRPr>
          </a:p>
          <a:p>
            <a:pPr marL="0" indent="0" algn="just">
              <a:buNone/>
            </a:pPr>
            <a:r>
              <a:rPr lang="pl-PL" sz="2000" dirty="0" smtClean="0">
                <a:solidFill>
                  <a:schemeClr val="tx1"/>
                </a:solidFill>
                <a:latin typeface="Times New Roman" panose="02020603050405020304" pitchFamily="18" charset="0"/>
                <a:cs typeface="Times New Roman" panose="02020603050405020304" pitchFamily="18" charset="0"/>
              </a:rPr>
              <a:t>	Jeżeli </a:t>
            </a:r>
            <a:r>
              <a:rPr lang="pl-PL" sz="2000" dirty="0">
                <a:solidFill>
                  <a:schemeClr val="tx1"/>
                </a:solidFill>
                <a:latin typeface="Times New Roman" panose="02020603050405020304" pitchFamily="18" charset="0"/>
                <a:cs typeface="Times New Roman" panose="02020603050405020304" pitchFamily="18" charset="0"/>
              </a:rPr>
              <a:t>wypadek przy pracy lub choroba zawodowa spowodowały uszkodzenie kilku kończyn, narządów lub układów, ogólny stopień stałego lub długotrwałego uszczerbku na zdrowiu równa się sumie procentów uszczerbku ustalonych za poszczególne </a:t>
            </a:r>
            <a:r>
              <a:rPr lang="pl-PL" sz="2000" dirty="0" smtClean="0">
                <a:solidFill>
                  <a:schemeClr val="tx1"/>
                </a:solidFill>
                <a:latin typeface="Times New Roman" panose="02020603050405020304" pitchFamily="18" charset="0"/>
                <a:cs typeface="Times New Roman" panose="02020603050405020304" pitchFamily="18" charset="0"/>
              </a:rPr>
              <a:t>uszkodzenia, </a:t>
            </a:r>
            <a:r>
              <a:rPr lang="pl-PL" sz="2000" dirty="0">
                <a:solidFill>
                  <a:schemeClr val="tx1"/>
                </a:solidFill>
                <a:latin typeface="Times New Roman" panose="02020603050405020304" pitchFamily="18" charset="0"/>
                <a:cs typeface="Times New Roman" panose="02020603050405020304" pitchFamily="18" charset="0"/>
              </a:rPr>
              <a:t>w sposób określony w ocenie procentowej, z ograniczeniem do 100%.</a:t>
            </a:r>
          </a:p>
          <a:p>
            <a:pPr marL="0" indent="0">
              <a:buNone/>
            </a:pPr>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1521046"/>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1124744"/>
            <a:ext cx="8229600" cy="5073427"/>
          </a:xfrm>
        </p:spPr>
        <p:txBody>
          <a:bodyPr>
            <a:normAutofit fontScale="92500" lnSpcReduction="10000"/>
          </a:bodyPr>
          <a:lstStyle/>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	</a:t>
            </a:r>
            <a:r>
              <a:rPr lang="pl-PL" sz="2200" dirty="0" smtClean="0">
                <a:solidFill>
                  <a:schemeClr val="tx1"/>
                </a:solidFill>
                <a:latin typeface="Times New Roman" panose="02020603050405020304" pitchFamily="18" charset="0"/>
                <a:cs typeface="Times New Roman" panose="02020603050405020304" pitchFamily="18" charset="0"/>
              </a:rPr>
              <a:t>Przy </a:t>
            </a:r>
            <a:r>
              <a:rPr lang="pl-PL" sz="2200" dirty="0">
                <a:solidFill>
                  <a:schemeClr val="tx1"/>
                </a:solidFill>
                <a:latin typeface="Times New Roman" panose="02020603050405020304" pitchFamily="18" charset="0"/>
                <a:cs typeface="Times New Roman" panose="02020603050405020304" pitchFamily="18" charset="0"/>
              </a:rPr>
              <a:t>wielomiejscowym uszkodzeniu kończyny ogólny stopień stałego lub długotrwałego uszczerbku na zdrowiu równa się sumie procentów uszczerbku, ustalonych za poszczególne uszkodzenie w sposób określony w ocenie procentowej, z tym że procent ten nie może być wyższy od procentu przewidzianego za utratę uszkodzonej części kończyny</a:t>
            </a:r>
            <a:r>
              <a:rPr lang="pl-PL" sz="2200" dirty="0" smtClean="0">
                <a:solidFill>
                  <a:schemeClr val="tx1"/>
                </a:solidFill>
                <a:latin typeface="Times New Roman" panose="02020603050405020304" pitchFamily="18" charset="0"/>
                <a:cs typeface="Times New Roman" panose="02020603050405020304" pitchFamily="18" charset="0"/>
              </a:rPr>
              <a:t>.</a:t>
            </a:r>
          </a:p>
          <a:p>
            <a:pPr marL="0" indent="0" algn="just">
              <a:buNone/>
            </a:pPr>
            <a:endParaRPr lang="pl-PL" sz="2200" dirty="0">
              <a:solidFill>
                <a:schemeClr val="tx1"/>
              </a:solidFill>
              <a:latin typeface="Times New Roman" panose="02020603050405020304" pitchFamily="18" charset="0"/>
              <a:cs typeface="Times New Roman" panose="02020603050405020304" pitchFamily="18" charset="0"/>
            </a:endParaRPr>
          </a:p>
          <a:p>
            <a:pPr marL="0" indent="0" algn="just">
              <a:buNone/>
            </a:pPr>
            <a:r>
              <a:rPr lang="pl-PL" sz="2200" dirty="0" smtClean="0">
                <a:solidFill>
                  <a:schemeClr val="tx1"/>
                </a:solidFill>
                <a:latin typeface="Times New Roman" panose="02020603050405020304" pitchFamily="18" charset="0"/>
                <a:cs typeface="Times New Roman" panose="02020603050405020304" pitchFamily="18" charset="0"/>
              </a:rPr>
              <a:t>	W </a:t>
            </a:r>
            <a:r>
              <a:rPr lang="pl-PL" sz="2200" dirty="0">
                <a:solidFill>
                  <a:schemeClr val="tx1"/>
                </a:solidFill>
                <a:latin typeface="Times New Roman" panose="02020603050405020304" pitchFamily="18" charset="0"/>
                <a:cs typeface="Times New Roman" panose="02020603050405020304" pitchFamily="18" charset="0"/>
              </a:rPr>
              <a:t>razie utraty lub uszkodzenia organu, narządu lub układu, którego funkcje były naruszone przed wypadkiem przy pracy lub chorobą zawodową, stopień stałego lub długotrwałego uszczerbku na zdrowiu ustala się w wysokości różnicy pomiędzy stwierdzonym stopniem tego uszczerbku a stopniem naruszenia istniejącego bezpośrednio przed wypadkiem przy pracy lub chorobą zawodową</a:t>
            </a:r>
            <a:r>
              <a:rPr lang="pl-PL" sz="2200" dirty="0" smtClean="0">
                <a:solidFill>
                  <a:schemeClr val="tx1"/>
                </a:solidFill>
                <a:latin typeface="Times New Roman" panose="02020603050405020304" pitchFamily="18" charset="0"/>
                <a:cs typeface="Times New Roman" panose="02020603050405020304" pitchFamily="18" charset="0"/>
              </a:rPr>
              <a:t>.</a:t>
            </a:r>
          </a:p>
          <a:p>
            <a:pPr marL="0" indent="0" algn="just">
              <a:buNone/>
            </a:pPr>
            <a:endParaRPr lang="pl-PL" sz="2200" dirty="0">
              <a:solidFill>
                <a:schemeClr val="tx1"/>
              </a:solidFill>
              <a:latin typeface="Times New Roman" panose="02020603050405020304" pitchFamily="18" charset="0"/>
              <a:cs typeface="Times New Roman" panose="02020603050405020304" pitchFamily="18" charset="0"/>
            </a:endParaRPr>
          </a:p>
          <a:p>
            <a:pPr marL="0" indent="0" algn="just">
              <a:buNone/>
            </a:pPr>
            <a:r>
              <a:rPr lang="pl-PL" sz="2200" dirty="0">
                <a:solidFill>
                  <a:schemeClr val="tx1"/>
                </a:solidFill>
                <a:latin typeface="Times New Roman" panose="02020603050405020304" pitchFamily="18" charset="0"/>
                <a:cs typeface="Times New Roman" panose="02020603050405020304" pitchFamily="18" charset="0"/>
              </a:rPr>
              <a:t>	</a:t>
            </a:r>
            <a:r>
              <a:rPr lang="pl-PL" sz="2200" dirty="0" smtClean="0">
                <a:solidFill>
                  <a:schemeClr val="tx1"/>
                </a:solidFill>
                <a:latin typeface="Times New Roman" panose="02020603050405020304" pitchFamily="18" charset="0"/>
                <a:cs typeface="Times New Roman" panose="02020603050405020304" pitchFamily="18" charset="0"/>
              </a:rPr>
              <a:t>Jeżeli </a:t>
            </a:r>
            <a:r>
              <a:rPr lang="pl-PL" sz="2200" dirty="0">
                <a:solidFill>
                  <a:schemeClr val="tx1"/>
                </a:solidFill>
                <a:latin typeface="Times New Roman" panose="02020603050405020304" pitchFamily="18" charset="0"/>
                <a:cs typeface="Times New Roman" panose="02020603050405020304" pitchFamily="18" charset="0"/>
              </a:rPr>
              <a:t>nie jest możliwe określenie, w jakim stopniu organ, narząd lub układ był upośledzony przed wypadkiem przy pracy lub chorobą zawodową, przyjmuje się, że upośledzenia nie było.</a:t>
            </a:r>
          </a:p>
          <a:p>
            <a:pPr marL="0" indent="0" algn="just">
              <a:buNone/>
            </a:pPr>
            <a:endParaRPr lang="pl-PL" sz="22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4664812"/>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772816"/>
            <a:ext cx="8229600" cy="4353347"/>
          </a:xfrm>
        </p:spPr>
        <p:txBody>
          <a:bodyPr/>
          <a:lstStyle/>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	Orzeczenie </a:t>
            </a:r>
            <a:r>
              <a:rPr lang="pl-PL" dirty="0">
                <a:solidFill>
                  <a:schemeClr val="tx1"/>
                </a:solidFill>
                <a:latin typeface="Times New Roman" panose="02020603050405020304" pitchFamily="18" charset="0"/>
                <a:cs typeface="Times New Roman" panose="02020603050405020304" pitchFamily="18" charset="0"/>
              </a:rPr>
              <a:t>lekarza orzecznika: </a:t>
            </a:r>
          </a:p>
          <a:p>
            <a:pPr lvl="0" algn="just"/>
            <a:r>
              <a:rPr lang="pl-PL" dirty="0">
                <a:solidFill>
                  <a:schemeClr val="tx1"/>
                </a:solidFill>
                <a:latin typeface="Times New Roman" panose="02020603050405020304" pitchFamily="18" charset="0"/>
                <a:cs typeface="Times New Roman" panose="02020603050405020304" pitchFamily="18" charset="0"/>
              </a:rPr>
              <a:t>od którego nie wniesiono sprzeciwu lub</a:t>
            </a:r>
          </a:p>
          <a:p>
            <a:pPr lvl="0" algn="just"/>
            <a:r>
              <a:rPr lang="pl-PL" dirty="0">
                <a:solidFill>
                  <a:schemeClr val="tx1"/>
                </a:solidFill>
                <a:latin typeface="Times New Roman" panose="02020603050405020304" pitchFamily="18" charset="0"/>
                <a:cs typeface="Times New Roman" panose="02020603050405020304" pitchFamily="18" charset="0"/>
              </a:rPr>
              <a:t>co do którego nie zgłoszono zarzutu wadliwości albo</a:t>
            </a:r>
          </a:p>
          <a:p>
            <a:pPr lvl="0" algn="just"/>
            <a:r>
              <a:rPr lang="pl-PL" dirty="0">
                <a:solidFill>
                  <a:schemeClr val="tx1"/>
                </a:solidFill>
                <a:latin typeface="Times New Roman" panose="02020603050405020304" pitchFamily="18" charset="0"/>
                <a:cs typeface="Times New Roman" panose="02020603050405020304" pitchFamily="18" charset="0"/>
              </a:rPr>
              <a:t>orzeczenie komisji  lekarskiej </a:t>
            </a:r>
          </a:p>
          <a:p>
            <a:pPr marL="0" indent="0" algn="just">
              <a:buNone/>
            </a:pPr>
            <a:r>
              <a:rPr lang="pl-PL" dirty="0">
                <a:solidFill>
                  <a:schemeClr val="tx1"/>
                </a:solidFill>
                <a:latin typeface="Times New Roman" panose="02020603050405020304" pitchFamily="18" charset="0"/>
                <a:cs typeface="Times New Roman" panose="02020603050405020304" pitchFamily="18" charset="0"/>
              </a:rPr>
              <a:t>stanowi dla organu rentowego podstawę do wydania decyzji  sprawie przyznania jednorazowego odszkodowania oraz </a:t>
            </a:r>
            <a:r>
              <a:rPr lang="pl-PL" dirty="0" smtClean="0">
                <a:solidFill>
                  <a:schemeClr val="tx1"/>
                </a:solidFill>
                <a:latin typeface="Times New Roman" panose="02020603050405020304" pitchFamily="18" charset="0"/>
                <a:cs typeface="Times New Roman" panose="02020603050405020304" pitchFamily="18" charset="0"/>
              </a:rPr>
              <a:t>ustalenia </a:t>
            </a:r>
            <a:r>
              <a:rPr lang="pl-PL" dirty="0">
                <a:solidFill>
                  <a:schemeClr val="tx1"/>
                </a:solidFill>
                <a:latin typeface="Times New Roman" panose="02020603050405020304" pitchFamily="18" charset="0"/>
                <a:cs typeface="Times New Roman" panose="02020603050405020304" pitchFamily="18" charset="0"/>
              </a:rPr>
              <a:t>jego wysokości  lub odmowy przyznania jednorazowego odszkodowania.</a:t>
            </a:r>
          </a:p>
          <a:p>
            <a:pPr marL="0" indent="0" algn="just">
              <a:buNone/>
            </a:pPr>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9079931"/>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628800"/>
            <a:ext cx="8229600" cy="4497363"/>
          </a:xfrm>
        </p:spPr>
        <p:txBody>
          <a:bodyPr>
            <a:normAutofit/>
          </a:bodyPr>
          <a:lstStyle/>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	Jednorazowe </a:t>
            </a:r>
            <a:r>
              <a:rPr lang="pl-PL" dirty="0">
                <a:solidFill>
                  <a:schemeClr val="tx1"/>
                </a:solidFill>
                <a:latin typeface="Times New Roman" panose="02020603050405020304" pitchFamily="18" charset="0"/>
                <a:cs typeface="Times New Roman" panose="02020603050405020304" pitchFamily="18" charset="0"/>
              </a:rPr>
              <a:t>odszkodowanie przysługuje w wysokości 20% przeciętnego wynagrodzenia za każdy procent stałego lub długotrwałego uszczerbku na </a:t>
            </a:r>
            <a:r>
              <a:rPr lang="pl-PL" dirty="0" smtClean="0">
                <a:solidFill>
                  <a:schemeClr val="tx1"/>
                </a:solidFill>
                <a:latin typeface="Times New Roman" panose="02020603050405020304" pitchFamily="18" charset="0"/>
                <a:cs typeface="Times New Roman" panose="02020603050405020304" pitchFamily="18" charset="0"/>
              </a:rPr>
              <a:t>zdrowiu.</a:t>
            </a:r>
          </a:p>
          <a:p>
            <a:pPr marL="0" indent="0" algn="just">
              <a:buNone/>
            </a:pPr>
            <a:r>
              <a:rPr lang="pl-PL" dirty="0">
                <a:solidFill>
                  <a:schemeClr val="tx1"/>
                </a:solidFill>
                <a:latin typeface="Times New Roman" panose="02020603050405020304" pitchFamily="18" charset="0"/>
                <a:cs typeface="Times New Roman" panose="02020603050405020304" pitchFamily="18" charset="0"/>
              </a:rPr>
              <a:t>W</a:t>
            </a:r>
            <a:r>
              <a:rPr lang="pl-PL" dirty="0" smtClean="0">
                <a:solidFill>
                  <a:schemeClr val="tx1"/>
                </a:solidFill>
                <a:latin typeface="Times New Roman" panose="02020603050405020304" pitchFamily="18" charset="0"/>
                <a:cs typeface="Times New Roman" panose="02020603050405020304" pitchFamily="18" charset="0"/>
              </a:rPr>
              <a:t> okresie od 1 kwietnia 2023r. do 31 marca 2024r. – wynosi 1269,00 zł za każdy procent uszczerbku na zdrowiu.</a:t>
            </a:r>
          </a:p>
          <a:p>
            <a:pPr marL="0" indent="0" algn="just">
              <a:buNone/>
            </a:pPr>
            <a:endParaRPr lang="pl-PL" dirty="0">
              <a:solidFill>
                <a:schemeClr val="tx1"/>
              </a:solidFill>
              <a:latin typeface="Times New Roman" panose="02020603050405020304" pitchFamily="18" charset="0"/>
              <a:cs typeface="Times New Roman" panose="02020603050405020304" pitchFamily="18" charset="0"/>
            </a:endParaRPr>
          </a:p>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	Przy </a:t>
            </a:r>
            <a:r>
              <a:rPr lang="pl-PL" dirty="0">
                <a:solidFill>
                  <a:schemeClr val="tx1"/>
                </a:solidFill>
                <a:latin typeface="Times New Roman" panose="02020603050405020304" pitchFamily="18" charset="0"/>
                <a:cs typeface="Times New Roman" panose="02020603050405020304" pitchFamily="18" charset="0"/>
              </a:rPr>
              <a:t>ustalaniu stałego lub długotrwałego uszczerbku na zdrowiu oraz jego związku z wypadkiem przy pracy lub chorobą zawodową stosuje się odpowiednio przepisy ustawy o emeryturach i rentach z FUS dotyczące trybu orzekania o niezdolności do pracy.</a:t>
            </a:r>
          </a:p>
          <a:p>
            <a:pPr marL="0" indent="0">
              <a:buNone/>
            </a:pPr>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52053126"/>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124744"/>
            <a:ext cx="8229600" cy="5001419"/>
          </a:xfrm>
        </p:spPr>
        <p:txBody>
          <a:bodyPr>
            <a:normAutofit fontScale="92500" lnSpcReduction="20000"/>
          </a:bodyPr>
          <a:lstStyle/>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	Na </a:t>
            </a:r>
            <a:r>
              <a:rPr lang="pl-PL" dirty="0">
                <a:solidFill>
                  <a:schemeClr val="tx1"/>
                </a:solidFill>
                <a:latin typeface="Times New Roman" panose="02020603050405020304" pitchFamily="18" charset="0"/>
                <a:cs typeface="Times New Roman" panose="02020603050405020304" pitchFamily="18" charset="0"/>
              </a:rPr>
              <a:t>tych samych zasadach przysługuje prawo do renty z tytułu niezdolności do pracy spowodowanej wypadkiem w drodze do pracy lub z pracy.</a:t>
            </a:r>
          </a:p>
          <a:p>
            <a:pPr marL="0" indent="0" algn="just">
              <a:buNone/>
            </a:pPr>
            <a:r>
              <a:rPr lang="pl-PL" dirty="0">
                <a:solidFill>
                  <a:schemeClr val="tx1"/>
                </a:solidFill>
                <a:latin typeface="Times New Roman" panose="02020603050405020304" pitchFamily="18" charset="0"/>
                <a:cs typeface="Times New Roman" panose="02020603050405020304" pitchFamily="18" charset="0"/>
              </a:rPr>
              <a:t> </a:t>
            </a:r>
          </a:p>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	Wypadek </a:t>
            </a:r>
            <a:r>
              <a:rPr lang="pl-PL" dirty="0">
                <a:solidFill>
                  <a:schemeClr val="tx1"/>
                </a:solidFill>
                <a:latin typeface="Times New Roman" panose="02020603050405020304" pitchFamily="18" charset="0"/>
                <a:cs typeface="Times New Roman" panose="02020603050405020304" pitchFamily="18" charset="0"/>
              </a:rPr>
              <a:t>w drodze do pracy lub z pracy to:</a:t>
            </a:r>
          </a:p>
          <a:p>
            <a:pPr lvl="0" algn="just"/>
            <a:r>
              <a:rPr lang="pl-PL" dirty="0">
                <a:solidFill>
                  <a:schemeClr val="tx1"/>
                </a:solidFill>
                <a:latin typeface="Times New Roman" panose="02020603050405020304" pitchFamily="18" charset="0"/>
                <a:cs typeface="Times New Roman" panose="02020603050405020304" pitchFamily="18" charset="0"/>
              </a:rPr>
              <a:t>nagłe zdarzenie</a:t>
            </a:r>
          </a:p>
          <a:p>
            <a:pPr lvl="0" algn="just"/>
            <a:r>
              <a:rPr lang="pl-PL" dirty="0">
                <a:solidFill>
                  <a:schemeClr val="tx1"/>
                </a:solidFill>
                <a:latin typeface="Times New Roman" panose="02020603050405020304" pitchFamily="18" charset="0"/>
                <a:cs typeface="Times New Roman" panose="02020603050405020304" pitchFamily="18" charset="0"/>
              </a:rPr>
              <a:t>wywołane przyczyną zewnętrzną, </a:t>
            </a:r>
          </a:p>
          <a:p>
            <a:pPr lvl="0" algn="just"/>
            <a:r>
              <a:rPr lang="pl-PL" dirty="0">
                <a:solidFill>
                  <a:schemeClr val="tx1"/>
                </a:solidFill>
                <a:latin typeface="Times New Roman" panose="02020603050405020304" pitchFamily="18" charset="0"/>
                <a:cs typeface="Times New Roman" panose="02020603050405020304" pitchFamily="18" charset="0"/>
              </a:rPr>
              <a:t>które nastąpiło w drodze do lub z miejsca wykonywania </a:t>
            </a:r>
            <a:r>
              <a:rPr lang="pl-PL" dirty="0" smtClean="0">
                <a:solidFill>
                  <a:schemeClr val="tx1"/>
                </a:solidFill>
                <a:latin typeface="Times New Roman" panose="02020603050405020304" pitchFamily="18" charset="0"/>
                <a:cs typeface="Times New Roman" panose="02020603050405020304" pitchFamily="18" charset="0"/>
              </a:rPr>
              <a:t>zatrudnienia - jeżeli </a:t>
            </a:r>
            <a:r>
              <a:rPr lang="pl-PL" dirty="0">
                <a:solidFill>
                  <a:schemeClr val="tx1"/>
                </a:solidFill>
                <a:latin typeface="Times New Roman" panose="02020603050405020304" pitchFamily="18" charset="0"/>
                <a:cs typeface="Times New Roman" panose="02020603050405020304" pitchFamily="18" charset="0"/>
              </a:rPr>
              <a:t>droga ta była najkrótsza i nie została przerwana.</a:t>
            </a:r>
          </a:p>
          <a:p>
            <a:pPr marL="0" indent="0" algn="just">
              <a:buNone/>
            </a:pPr>
            <a:r>
              <a:rPr lang="pl-PL" dirty="0">
                <a:solidFill>
                  <a:schemeClr val="tx1"/>
                </a:solidFill>
                <a:latin typeface="Times New Roman" panose="02020603050405020304" pitchFamily="18" charset="0"/>
                <a:cs typeface="Times New Roman" panose="02020603050405020304" pitchFamily="18" charset="0"/>
              </a:rPr>
              <a:t> </a:t>
            </a:r>
          </a:p>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	Jednakże </a:t>
            </a:r>
            <a:r>
              <a:rPr lang="pl-PL" dirty="0">
                <a:solidFill>
                  <a:schemeClr val="tx1"/>
                </a:solidFill>
                <a:latin typeface="Times New Roman" panose="02020603050405020304" pitchFamily="18" charset="0"/>
                <a:cs typeface="Times New Roman" panose="02020603050405020304" pitchFamily="18" charset="0"/>
              </a:rPr>
              <a:t>uważa się, że wypadek nastąpił w drodze do pracy lub z pracy, mimo że droga została </a:t>
            </a:r>
            <a:r>
              <a:rPr lang="pl-PL" dirty="0" smtClean="0">
                <a:solidFill>
                  <a:schemeClr val="tx1"/>
                </a:solidFill>
                <a:latin typeface="Times New Roman" panose="02020603050405020304" pitchFamily="18" charset="0"/>
                <a:cs typeface="Times New Roman" panose="02020603050405020304" pitchFamily="18" charset="0"/>
              </a:rPr>
              <a:t>przerwana, </a:t>
            </a:r>
            <a:r>
              <a:rPr lang="pl-PL" dirty="0">
                <a:solidFill>
                  <a:schemeClr val="tx1"/>
                </a:solidFill>
                <a:latin typeface="Times New Roman" panose="02020603050405020304" pitchFamily="18" charset="0"/>
                <a:cs typeface="Times New Roman" panose="02020603050405020304" pitchFamily="18" charset="0"/>
              </a:rPr>
              <a:t>jeżeli przerwa była życiowo uzasadniona i jej czas nie przekraczał granic potrzeby, a także wówczas, gdy droga, nie będąc drogą najkrótszą, była dla ubezpieczonego, ze względów komunikacyjnych, najdogodniejsza. </a:t>
            </a:r>
          </a:p>
          <a:p>
            <a:pPr marL="0" indent="0" algn="just">
              <a:buNone/>
            </a:pPr>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666957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692696"/>
            <a:ext cx="8229600" cy="5433467"/>
          </a:xfrm>
        </p:spPr>
        <p:txBody>
          <a:bodyPr>
            <a:normAutofit fontScale="92500" lnSpcReduction="20000"/>
          </a:bodyPr>
          <a:lstStyle/>
          <a:p>
            <a:pPr marL="0" indent="0" algn="ctr">
              <a:buNone/>
            </a:pPr>
            <a:r>
              <a:rPr lang="pl-PL" sz="2000"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Zasiłek chorobowy </a:t>
            </a:r>
          </a:p>
          <a:p>
            <a:pPr marL="0" indent="0">
              <a:buNone/>
            </a:pPr>
            <a:endParaRPr lang="pl-PL" sz="2000" dirty="0">
              <a:solidFill>
                <a:schemeClr val="tx1"/>
              </a:solidFill>
              <a:latin typeface="Times New Roman" panose="02020603050405020304" pitchFamily="18" charset="0"/>
              <a:cs typeface="Times New Roman" panose="02020603050405020304" pitchFamily="18" charset="0"/>
            </a:endParaRPr>
          </a:p>
          <a:p>
            <a:pPr marL="0" indent="0">
              <a:buNone/>
            </a:pPr>
            <a:r>
              <a:rPr lang="pl-PL" sz="2000" dirty="0" smtClean="0">
                <a:solidFill>
                  <a:schemeClr val="tx1"/>
                </a:solidFill>
                <a:latin typeface="Times New Roman" panose="02020603050405020304" pitchFamily="18" charset="0"/>
                <a:cs typeface="Times New Roman" panose="02020603050405020304" pitchFamily="18" charset="0"/>
              </a:rPr>
              <a:t>	Zasiłek </a:t>
            </a:r>
            <a:r>
              <a:rPr lang="pl-PL" sz="2000" dirty="0">
                <a:solidFill>
                  <a:schemeClr val="tx1"/>
                </a:solidFill>
                <a:latin typeface="Times New Roman" panose="02020603050405020304" pitchFamily="18" charset="0"/>
                <a:cs typeface="Times New Roman" panose="02020603050405020304" pitchFamily="18" charset="0"/>
              </a:rPr>
              <a:t>chorobowy przysługuje ubezpieczonemu, który stał się niezdolny do pracy z powodu choroby w czasie trwania ubezpieczenia chorobowego. </a:t>
            </a:r>
            <a:r>
              <a:rPr lang="pl-PL" sz="2000" dirty="0" smtClean="0"/>
              <a:t>	</a:t>
            </a:r>
          </a:p>
          <a:p>
            <a:pPr marL="0" indent="0">
              <a:buNone/>
            </a:pPr>
            <a:r>
              <a:rPr lang="pl-PL" sz="2000" dirty="0" smtClean="0">
                <a:solidFill>
                  <a:schemeClr val="tx1"/>
                </a:solidFill>
                <a:latin typeface="Times New Roman" panose="02020603050405020304" pitchFamily="18" charset="0"/>
                <a:cs typeface="Times New Roman" panose="02020603050405020304" pitchFamily="18" charset="0"/>
              </a:rPr>
              <a:t>Ubezpieczony </a:t>
            </a:r>
            <a:r>
              <a:rPr lang="pl-PL" sz="2000" dirty="0">
                <a:solidFill>
                  <a:schemeClr val="tx1"/>
                </a:solidFill>
                <a:latin typeface="Times New Roman" panose="02020603050405020304" pitchFamily="18" charset="0"/>
                <a:cs typeface="Times New Roman" panose="02020603050405020304" pitchFamily="18" charset="0"/>
              </a:rPr>
              <a:t>nabywa prawo do zasiłku chorobowego</a:t>
            </a:r>
            <a:r>
              <a:rPr lang="pl-PL" sz="2000" dirty="0" smtClean="0">
                <a:solidFill>
                  <a:schemeClr val="tx1"/>
                </a:solidFill>
                <a:latin typeface="Times New Roman" panose="02020603050405020304" pitchFamily="18" charset="0"/>
                <a:cs typeface="Times New Roman" panose="02020603050405020304" pitchFamily="18" charset="0"/>
              </a:rPr>
              <a:t>:</a:t>
            </a:r>
            <a:endParaRPr lang="pl-PL" sz="2000" dirty="0">
              <a:solidFill>
                <a:schemeClr val="tx1"/>
              </a:solidFill>
              <a:latin typeface="Times New Roman" panose="02020603050405020304" pitchFamily="18" charset="0"/>
              <a:cs typeface="Times New Roman" panose="02020603050405020304" pitchFamily="18" charset="0"/>
            </a:endParaRPr>
          </a:p>
          <a:p>
            <a:pPr lvl="0"/>
            <a:r>
              <a:rPr lang="pl-PL" sz="2000" dirty="0" smtClean="0">
                <a:solidFill>
                  <a:schemeClr val="tx1"/>
                </a:solidFill>
                <a:latin typeface="Times New Roman" panose="02020603050405020304" pitchFamily="18" charset="0"/>
                <a:cs typeface="Times New Roman" panose="02020603050405020304" pitchFamily="18" charset="0"/>
              </a:rPr>
              <a:t>po </a:t>
            </a:r>
            <a:r>
              <a:rPr lang="pl-PL" sz="2000" dirty="0">
                <a:solidFill>
                  <a:schemeClr val="tx1"/>
                </a:solidFill>
                <a:latin typeface="Times New Roman" panose="02020603050405020304" pitchFamily="18" charset="0"/>
                <a:cs typeface="Times New Roman" panose="02020603050405020304" pitchFamily="18" charset="0"/>
              </a:rPr>
              <a:t>upływie 30 dni nieprzerwanego ubezpieczenia chorobowego - jeżeli podlega obowiązkowo temu </a:t>
            </a:r>
            <a:r>
              <a:rPr lang="pl-PL" sz="2000" dirty="0" smtClean="0">
                <a:solidFill>
                  <a:schemeClr val="tx1"/>
                </a:solidFill>
                <a:latin typeface="Times New Roman" panose="02020603050405020304" pitchFamily="18" charset="0"/>
                <a:cs typeface="Times New Roman" panose="02020603050405020304" pitchFamily="18" charset="0"/>
              </a:rPr>
              <a:t>ubezpieczeniu;</a:t>
            </a:r>
          </a:p>
          <a:p>
            <a:pPr lvl="0"/>
            <a:endParaRPr lang="pl-PL" sz="2000" dirty="0">
              <a:solidFill>
                <a:schemeClr val="tx1"/>
              </a:solidFill>
              <a:latin typeface="Times New Roman" panose="02020603050405020304" pitchFamily="18" charset="0"/>
              <a:cs typeface="Times New Roman" panose="02020603050405020304" pitchFamily="18" charset="0"/>
            </a:endParaRPr>
          </a:p>
          <a:p>
            <a:pPr lvl="0"/>
            <a:r>
              <a:rPr lang="pl-PL" sz="2000" dirty="0" smtClean="0">
                <a:solidFill>
                  <a:schemeClr val="tx1"/>
                </a:solidFill>
                <a:latin typeface="Times New Roman" panose="02020603050405020304" pitchFamily="18" charset="0"/>
                <a:cs typeface="Times New Roman" panose="02020603050405020304" pitchFamily="18" charset="0"/>
              </a:rPr>
              <a:t>po </a:t>
            </a:r>
            <a:r>
              <a:rPr lang="pl-PL" sz="2000" dirty="0">
                <a:solidFill>
                  <a:schemeClr val="tx1"/>
                </a:solidFill>
                <a:latin typeface="Times New Roman" panose="02020603050405020304" pitchFamily="18" charset="0"/>
                <a:cs typeface="Times New Roman" panose="02020603050405020304" pitchFamily="18" charset="0"/>
              </a:rPr>
              <a:t>upływie 90 dni nieprzerwanego ubezpieczenia chorobowego - jeżeli jest ubezpieczony dobrowolnie.</a:t>
            </a:r>
          </a:p>
          <a:p>
            <a:pPr marL="0" indent="0">
              <a:buNone/>
            </a:pPr>
            <a:r>
              <a:rPr lang="pl-PL" sz="2000" dirty="0">
                <a:solidFill>
                  <a:schemeClr val="tx1"/>
                </a:solidFill>
                <a:latin typeface="Times New Roman" panose="02020603050405020304" pitchFamily="18" charset="0"/>
                <a:cs typeface="Times New Roman" panose="02020603050405020304" pitchFamily="18" charset="0"/>
              </a:rPr>
              <a:t> </a:t>
            </a:r>
          </a:p>
          <a:p>
            <a:pPr marL="0" indent="0">
              <a:buNone/>
            </a:pPr>
            <a:r>
              <a:rPr lang="pl-PL" sz="2000" dirty="0" smtClean="0">
                <a:solidFill>
                  <a:schemeClr val="tx1"/>
                </a:solidFill>
                <a:latin typeface="Times New Roman" panose="02020603050405020304" pitchFamily="18" charset="0"/>
                <a:cs typeface="Times New Roman" panose="02020603050405020304" pitchFamily="18" charset="0"/>
              </a:rPr>
              <a:t>	</a:t>
            </a:r>
          </a:p>
          <a:p>
            <a:pPr marL="0" indent="0">
              <a:buNone/>
            </a:pPr>
            <a:r>
              <a:rPr lang="pl-PL" sz="2000" dirty="0" smtClean="0">
                <a:solidFill>
                  <a:schemeClr val="tx1"/>
                </a:solidFill>
                <a:latin typeface="Times New Roman" panose="02020603050405020304" pitchFamily="18" charset="0"/>
                <a:cs typeface="Times New Roman" panose="02020603050405020304" pitchFamily="18" charset="0"/>
              </a:rPr>
              <a:t>	Są </a:t>
            </a:r>
            <a:r>
              <a:rPr lang="pl-PL" sz="2000" dirty="0">
                <a:solidFill>
                  <a:schemeClr val="tx1"/>
                </a:solidFill>
                <a:latin typeface="Times New Roman" panose="02020603050405020304" pitchFamily="18" charset="0"/>
                <a:cs typeface="Times New Roman" panose="02020603050405020304" pitchFamily="18" charset="0"/>
              </a:rPr>
              <a:t>wyjątki, prawo do zasiłku chorobowego przysługuje od pierwszego dnia ubezpieczenia </a:t>
            </a:r>
            <a:r>
              <a:rPr lang="pl-PL" sz="2000" dirty="0" smtClean="0">
                <a:solidFill>
                  <a:schemeClr val="tx1"/>
                </a:solidFill>
                <a:latin typeface="Times New Roman" panose="02020603050405020304" pitchFamily="18" charset="0"/>
                <a:cs typeface="Times New Roman" panose="02020603050405020304" pitchFamily="18" charset="0"/>
              </a:rPr>
              <a:t>chorobowego, np.:</a:t>
            </a:r>
          </a:p>
          <a:p>
            <a:pPr lvl="0"/>
            <a:r>
              <a:rPr lang="pl-PL" sz="2000" dirty="0" smtClean="0">
                <a:solidFill>
                  <a:schemeClr val="tx1"/>
                </a:solidFill>
                <a:latin typeface="Times New Roman" panose="02020603050405020304" pitchFamily="18" charset="0"/>
                <a:cs typeface="Times New Roman" panose="02020603050405020304" pitchFamily="18" charset="0"/>
              </a:rPr>
              <a:t>jeśli </a:t>
            </a:r>
            <a:r>
              <a:rPr lang="pl-PL" sz="2000" dirty="0">
                <a:solidFill>
                  <a:schemeClr val="tx1"/>
                </a:solidFill>
                <a:latin typeface="Times New Roman" panose="02020603050405020304" pitchFamily="18" charset="0"/>
                <a:cs typeface="Times New Roman" panose="02020603050405020304" pitchFamily="18" charset="0"/>
              </a:rPr>
              <a:t>niezdolność do pracy jest spowodowana wypadkiem przy pracy, </a:t>
            </a:r>
            <a:endParaRPr lang="pl-PL" sz="2000" dirty="0" smtClean="0">
              <a:solidFill>
                <a:schemeClr val="tx1"/>
              </a:solidFill>
              <a:latin typeface="Times New Roman" panose="02020603050405020304" pitchFamily="18" charset="0"/>
              <a:cs typeface="Times New Roman" panose="02020603050405020304" pitchFamily="18" charset="0"/>
            </a:endParaRPr>
          </a:p>
          <a:p>
            <a:pPr lvl="0"/>
            <a:endParaRPr lang="pl-PL" sz="2000" dirty="0" smtClean="0">
              <a:solidFill>
                <a:schemeClr val="tx1"/>
              </a:solidFill>
              <a:latin typeface="Times New Roman" panose="02020603050405020304" pitchFamily="18" charset="0"/>
              <a:cs typeface="Times New Roman" panose="02020603050405020304" pitchFamily="18" charset="0"/>
            </a:endParaRPr>
          </a:p>
          <a:p>
            <a:pPr lvl="0"/>
            <a:r>
              <a:rPr lang="pl-PL" sz="2000" dirty="0" smtClean="0">
                <a:solidFill>
                  <a:schemeClr val="tx1"/>
                </a:solidFill>
                <a:latin typeface="Times New Roman" panose="02020603050405020304" pitchFamily="18" charset="0"/>
                <a:cs typeface="Times New Roman" panose="02020603050405020304" pitchFamily="18" charset="0"/>
              </a:rPr>
              <a:t>jeśli </a:t>
            </a:r>
            <a:r>
              <a:rPr lang="pl-PL" sz="2000" dirty="0">
                <a:solidFill>
                  <a:schemeClr val="tx1"/>
                </a:solidFill>
                <a:latin typeface="Times New Roman" panose="02020603050405020304" pitchFamily="18" charset="0"/>
                <a:cs typeface="Times New Roman" panose="02020603050405020304" pitchFamily="18" charset="0"/>
              </a:rPr>
              <a:t>ubezpieczony ma wcześniejszy co najmniej 10-letni okres obowiązkowego ubezpieczenia chorobowego </a:t>
            </a:r>
          </a:p>
        </p:txBody>
      </p:sp>
    </p:spTree>
    <p:extLst>
      <p:ext uri="{BB962C8B-B14F-4D97-AF65-F5344CB8AC3E}">
        <p14:creationId xmlns:p14="http://schemas.microsoft.com/office/powerpoint/2010/main" val="895341453"/>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908720"/>
            <a:ext cx="8229600" cy="5217443"/>
          </a:xfrm>
        </p:spPr>
        <p:txBody>
          <a:bodyPr>
            <a:normAutofit fontScale="92500" lnSpcReduction="10000"/>
          </a:bodyPr>
          <a:lstStyle/>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	</a:t>
            </a:r>
            <a:r>
              <a:rPr lang="pl-PL" sz="1900" dirty="0" smtClean="0">
                <a:solidFill>
                  <a:schemeClr val="tx1"/>
                </a:solidFill>
                <a:latin typeface="Times New Roman" panose="02020603050405020304" pitchFamily="18" charset="0"/>
                <a:cs typeface="Times New Roman" panose="02020603050405020304" pitchFamily="18" charset="0"/>
              </a:rPr>
              <a:t>Świadczenia </a:t>
            </a:r>
            <a:r>
              <a:rPr lang="pl-PL" sz="1900" dirty="0">
                <a:solidFill>
                  <a:schemeClr val="tx1"/>
                </a:solidFill>
                <a:latin typeface="Times New Roman" panose="02020603050405020304" pitchFamily="18" charset="0"/>
                <a:cs typeface="Times New Roman" panose="02020603050405020304" pitchFamily="18" charset="0"/>
              </a:rPr>
              <a:t>z ubezpieczenia wypadkowego nie przysługują ubezpieczonemu:</a:t>
            </a:r>
          </a:p>
          <a:p>
            <a:pPr lvl="0" algn="just"/>
            <a:r>
              <a:rPr lang="pl-PL" sz="1900" dirty="0">
                <a:solidFill>
                  <a:schemeClr val="tx1"/>
                </a:solidFill>
                <a:latin typeface="Times New Roman" panose="02020603050405020304" pitchFamily="18" charset="0"/>
                <a:cs typeface="Times New Roman" panose="02020603050405020304" pitchFamily="18" charset="0"/>
              </a:rPr>
              <a:t>gdy wyłączną przyczyną wypadku było udowodnione naruszenie </a:t>
            </a:r>
            <a:r>
              <a:rPr lang="pl-PL" sz="1900" dirty="0" smtClean="0">
                <a:solidFill>
                  <a:schemeClr val="tx1"/>
                </a:solidFill>
                <a:latin typeface="Times New Roman" panose="02020603050405020304" pitchFamily="18" charset="0"/>
                <a:cs typeface="Times New Roman" panose="02020603050405020304" pitchFamily="18" charset="0"/>
              </a:rPr>
              <a:t>przepisów </a:t>
            </a:r>
            <a:r>
              <a:rPr lang="pl-PL" sz="1900" dirty="0">
                <a:solidFill>
                  <a:schemeClr val="tx1"/>
                </a:solidFill>
                <a:latin typeface="Times New Roman" panose="02020603050405020304" pitchFamily="18" charset="0"/>
                <a:cs typeface="Times New Roman" panose="02020603050405020304" pitchFamily="18" charset="0"/>
              </a:rPr>
              <a:t>dotyczących ochrony życia i zdrowia, spowodowane przez niego umyślnie lub wskutek rażącego niedbalstwa.</a:t>
            </a:r>
          </a:p>
          <a:p>
            <a:pPr lvl="0" algn="just"/>
            <a:r>
              <a:rPr lang="pl-PL" sz="1900" dirty="0" smtClean="0">
                <a:solidFill>
                  <a:schemeClr val="tx1"/>
                </a:solidFill>
                <a:latin typeface="Times New Roman" panose="02020603050405020304" pitchFamily="18" charset="0"/>
                <a:cs typeface="Times New Roman" panose="02020603050405020304" pitchFamily="18" charset="0"/>
              </a:rPr>
              <a:t>który</a:t>
            </a:r>
            <a:r>
              <a:rPr lang="pl-PL" sz="1900" dirty="0">
                <a:solidFill>
                  <a:schemeClr val="tx1"/>
                </a:solidFill>
                <a:latin typeface="Times New Roman" panose="02020603050405020304" pitchFamily="18" charset="0"/>
                <a:cs typeface="Times New Roman" panose="02020603050405020304" pitchFamily="18" charset="0"/>
              </a:rPr>
              <a:t>, przyczynił się w znacznym stopniu do spowodowania </a:t>
            </a:r>
            <a:r>
              <a:rPr lang="pl-PL" sz="1900" dirty="0" smtClean="0">
                <a:solidFill>
                  <a:schemeClr val="tx1"/>
                </a:solidFill>
                <a:latin typeface="Times New Roman" panose="02020603050405020304" pitchFamily="18" charset="0"/>
                <a:cs typeface="Times New Roman" panose="02020603050405020304" pitchFamily="18" charset="0"/>
              </a:rPr>
              <a:t>wypadku, </a:t>
            </a:r>
            <a:r>
              <a:rPr lang="pl-PL" sz="1900" dirty="0">
                <a:solidFill>
                  <a:schemeClr val="tx1"/>
                </a:solidFill>
                <a:latin typeface="Times New Roman" panose="02020603050405020304" pitchFamily="18" charset="0"/>
                <a:cs typeface="Times New Roman" panose="02020603050405020304" pitchFamily="18" charset="0"/>
              </a:rPr>
              <a:t>będąc w stanie nietrzeźwości lub pod wpływem środków odurzających lub substancji </a:t>
            </a:r>
            <a:r>
              <a:rPr lang="pl-PL" sz="1900" dirty="0" smtClean="0">
                <a:solidFill>
                  <a:schemeClr val="tx1"/>
                </a:solidFill>
                <a:latin typeface="Times New Roman" panose="02020603050405020304" pitchFamily="18" charset="0"/>
                <a:cs typeface="Times New Roman" panose="02020603050405020304" pitchFamily="18" charset="0"/>
              </a:rPr>
              <a:t>psychotropowych.</a:t>
            </a:r>
          </a:p>
          <a:p>
            <a:pPr lvl="0" algn="just"/>
            <a:endParaRPr lang="pl-PL" sz="1900" dirty="0">
              <a:solidFill>
                <a:schemeClr val="tx1"/>
              </a:solidFill>
              <a:latin typeface="Times New Roman" panose="02020603050405020304" pitchFamily="18" charset="0"/>
              <a:cs typeface="Times New Roman" panose="02020603050405020304" pitchFamily="18" charset="0"/>
            </a:endParaRPr>
          </a:p>
          <a:p>
            <a:pPr marL="0" indent="0" algn="just">
              <a:buNone/>
            </a:pPr>
            <a:r>
              <a:rPr lang="pl-PL" sz="1900" dirty="0" smtClean="0">
                <a:solidFill>
                  <a:schemeClr val="tx1"/>
                </a:solidFill>
                <a:latin typeface="Times New Roman" panose="02020603050405020304" pitchFamily="18" charset="0"/>
                <a:cs typeface="Times New Roman" panose="02020603050405020304" pitchFamily="18" charset="0"/>
              </a:rPr>
              <a:t>	Jeżeli </a:t>
            </a:r>
            <a:r>
              <a:rPr lang="pl-PL" sz="1900" dirty="0">
                <a:solidFill>
                  <a:schemeClr val="tx1"/>
                </a:solidFill>
                <a:latin typeface="Times New Roman" panose="02020603050405020304" pitchFamily="18" charset="0"/>
                <a:cs typeface="Times New Roman" panose="02020603050405020304" pitchFamily="18" charset="0"/>
              </a:rPr>
              <a:t>zachodzi uzasadnione przypuszczenie, że ubezpieczony znajdował się w stanie nietrzeźwości, pod wpływem środków odurzających lub substancji psychotropowych, płatnik składek kieruje ubezpieczonego na badanie niezbędne do ustalenia zawartości alkoholu, środków odurzających lub substancji psychotropowych w organizmie. Ubezpieczony jest obowiązany poddać się temu badaniu. Odmowa poddania się badaniu lub inne zachowanie uniemożliwiające jego przeprowadzenie powoduje pozbawienie prawa do świadczeń, chyba że ubezpieczony udowodni, że miały miejsce przyczyny, które uniemożliwiły poddanie się temu badaniu. Koszty badań ponosi </a:t>
            </a:r>
            <a:r>
              <a:rPr lang="pl-PL" sz="1900" dirty="0">
                <a:solidFill>
                  <a:srgbClr val="FF0000"/>
                </a:solidFill>
                <a:latin typeface="Times New Roman" panose="02020603050405020304" pitchFamily="18" charset="0"/>
                <a:cs typeface="Times New Roman" panose="02020603050405020304" pitchFamily="18" charset="0"/>
              </a:rPr>
              <a:t>Zakład. </a:t>
            </a:r>
          </a:p>
          <a:p>
            <a:pPr algn="just"/>
            <a:endParaRPr lang="pl-PL" sz="19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8345475"/>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1124744"/>
            <a:ext cx="8219256" cy="5001419"/>
          </a:xfrm>
        </p:spPr>
        <p:txBody>
          <a:bodyPr>
            <a:normAutofit/>
          </a:bodyPr>
          <a:lstStyle/>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	</a:t>
            </a:r>
            <a:r>
              <a:rPr lang="pl-PL" sz="2000" dirty="0" smtClean="0">
                <a:solidFill>
                  <a:schemeClr val="tx1"/>
                </a:solidFill>
                <a:latin typeface="Times New Roman" panose="02020603050405020304" pitchFamily="18" charset="0"/>
                <a:cs typeface="Times New Roman" panose="02020603050405020304" pitchFamily="18" charset="0"/>
              </a:rPr>
              <a:t>Ze </a:t>
            </a:r>
            <a:r>
              <a:rPr lang="pl-PL" sz="2000" dirty="0">
                <a:solidFill>
                  <a:schemeClr val="tx1"/>
                </a:solidFill>
                <a:latin typeface="Times New Roman" panose="02020603050405020304" pitchFamily="18" charset="0"/>
                <a:cs typeface="Times New Roman" panose="02020603050405020304" pitchFamily="18" charset="0"/>
              </a:rPr>
              <a:t>środków funduszu wypadkowego są pokrywane koszty skutków wypadków przy pracy lub chorób zawodowych</a:t>
            </a:r>
            <a:r>
              <a:rPr lang="pl-PL" sz="2000" dirty="0" smtClean="0">
                <a:solidFill>
                  <a:schemeClr val="tx1"/>
                </a:solidFill>
                <a:latin typeface="Times New Roman" panose="02020603050405020304" pitchFamily="18" charset="0"/>
                <a:cs typeface="Times New Roman" panose="02020603050405020304" pitchFamily="18" charset="0"/>
              </a:rPr>
              <a:t>:</a:t>
            </a:r>
          </a:p>
          <a:p>
            <a:pPr marL="0" indent="0" algn="just">
              <a:buNone/>
            </a:pPr>
            <a:endParaRPr lang="pl-PL" sz="2000" dirty="0">
              <a:solidFill>
                <a:schemeClr val="tx1"/>
              </a:solidFill>
              <a:latin typeface="Times New Roman" panose="02020603050405020304" pitchFamily="18" charset="0"/>
              <a:cs typeface="Times New Roman" panose="02020603050405020304" pitchFamily="18" charset="0"/>
            </a:endParaRPr>
          </a:p>
          <a:p>
            <a:pPr lvl="0" algn="just"/>
            <a:r>
              <a:rPr lang="pl-PL" sz="2000" dirty="0">
                <a:solidFill>
                  <a:schemeClr val="tx1"/>
                </a:solidFill>
                <a:latin typeface="Times New Roman" panose="02020603050405020304" pitchFamily="18" charset="0"/>
                <a:cs typeface="Times New Roman" panose="02020603050405020304" pitchFamily="18" charset="0"/>
              </a:rPr>
              <a:t>związane ze świadczeniami zdrowotnymi z zakresu stomatologii i szczepień ochronnych, nierefundowane na podstawie odrębnych przepisów, jeżeli dyrektor oddziału wojewódzkiego Narodowego Funduszu Zdrowia zawarł umowę o udzielanie świadczeń opieki zdrowotnej ze świadczeniodawcą</a:t>
            </a:r>
            <a:r>
              <a:rPr lang="pl-PL" sz="2000" dirty="0" smtClean="0">
                <a:solidFill>
                  <a:schemeClr val="tx1"/>
                </a:solidFill>
                <a:latin typeface="Times New Roman" panose="02020603050405020304" pitchFamily="18" charset="0"/>
                <a:cs typeface="Times New Roman" panose="02020603050405020304" pitchFamily="18" charset="0"/>
              </a:rPr>
              <a:t>.</a:t>
            </a:r>
          </a:p>
          <a:p>
            <a:pPr lvl="0" algn="just"/>
            <a:endParaRPr lang="pl-PL" sz="2000" dirty="0">
              <a:solidFill>
                <a:schemeClr val="tx1"/>
              </a:solidFill>
              <a:latin typeface="Times New Roman" panose="02020603050405020304" pitchFamily="18" charset="0"/>
              <a:cs typeface="Times New Roman" panose="02020603050405020304" pitchFamily="18" charset="0"/>
            </a:endParaRPr>
          </a:p>
          <a:p>
            <a:pPr lvl="0" algn="just"/>
            <a:r>
              <a:rPr lang="pl-PL" sz="2000" dirty="0" smtClean="0">
                <a:solidFill>
                  <a:schemeClr val="tx1"/>
                </a:solidFill>
                <a:latin typeface="Times New Roman" panose="02020603050405020304" pitchFamily="18" charset="0"/>
                <a:cs typeface="Times New Roman" panose="02020603050405020304" pitchFamily="18" charset="0"/>
              </a:rPr>
              <a:t>koszty </a:t>
            </a:r>
            <a:r>
              <a:rPr lang="pl-PL" sz="2000" dirty="0">
                <a:solidFill>
                  <a:schemeClr val="tx1"/>
                </a:solidFill>
                <a:latin typeface="Times New Roman" panose="02020603050405020304" pitchFamily="18" charset="0"/>
                <a:cs typeface="Times New Roman" panose="02020603050405020304" pitchFamily="18" charset="0"/>
              </a:rPr>
              <a:t>wyrobów medycznych w wysokości udziału własnego świadczeniobiorcy. </a:t>
            </a:r>
          </a:p>
          <a:p>
            <a:pPr marL="0" indent="0">
              <a:buNone/>
            </a:pPr>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2876021"/>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836712"/>
            <a:ext cx="8219256" cy="5289451"/>
          </a:xfrm>
        </p:spPr>
        <p:txBody>
          <a:bodyPr>
            <a:normAutofit/>
          </a:bodyPr>
          <a:lstStyle/>
          <a:p>
            <a:pPr marL="0" indent="0" algn="just">
              <a:buNone/>
            </a:pPr>
            <a:r>
              <a:rPr lang="pl-PL" sz="2000" dirty="0" smtClean="0">
                <a:solidFill>
                  <a:schemeClr val="tx1"/>
                </a:solidFill>
                <a:latin typeface="Times New Roman" panose="02020603050405020304" pitchFamily="18" charset="0"/>
                <a:cs typeface="Times New Roman" panose="02020603050405020304" pitchFamily="18" charset="0"/>
              </a:rPr>
              <a:t>	Zakład </a:t>
            </a:r>
            <a:r>
              <a:rPr lang="pl-PL" sz="2000" dirty="0">
                <a:solidFill>
                  <a:schemeClr val="tx1"/>
                </a:solidFill>
                <a:latin typeface="Times New Roman" panose="02020603050405020304" pitchFamily="18" charset="0"/>
                <a:cs typeface="Times New Roman" panose="02020603050405020304" pitchFamily="18" charset="0"/>
              </a:rPr>
              <a:t>corocznie przeznacza środki finansowe z funduszu </a:t>
            </a:r>
            <a:r>
              <a:rPr lang="pl-PL" sz="2000" dirty="0" smtClean="0">
                <a:solidFill>
                  <a:schemeClr val="tx1"/>
                </a:solidFill>
                <a:latin typeface="Times New Roman" panose="02020603050405020304" pitchFamily="18" charset="0"/>
                <a:cs typeface="Times New Roman" panose="02020603050405020304" pitchFamily="18" charset="0"/>
              </a:rPr>
              <a:t>wypadkowego na:</a:t>
            </a:r>
            <a:r>
              <a:rPr lang="pl-PL" sz="2000" dirty="0">
                <a:solidFill>
                  <a:schemeClr val="tx1"/>
                </a:solidFill>
                <a:latin typeface="Times New Roman" panose="02020603050405020304" pitchFamily="18" charset="0"/>
                <a:cs typeface="Times New Roman" panose="02020603050405020304" pitchFamily="18" charset="0"/>
              </a:rPr>
              <a:t> </a:t>
            </a:r>
            <a:endParaRPr lang="pl-PL" sz="2000" dirty="0" smtClean="0">
              <a:solidFill>
                <a:schemeClr val="tx1"/>
              </a:solidFill>
              <a:latin typeface="Times New Roman" panose="02020603050405020304" pitchFamily="18" charset="0"/>
              <a:cs typeface="Times New Roman" panose="02020603050405020304" pitchFamily="18" charset="0"/>
            </a:endParaRPr>
          </a:p>
          <a:p>
            <a:pPr marL="0" indent="0" algn="just">
              <a:buNone/>
            </a:pPr>
            <a:endParaRPr lang="pl-PL" sz="2000" dirty="0">
              <a:solidFill>
                <a:schemeClr val="tx1"/>
              </a:solidFill>
              <a:latin typeface="Times New Roman" panose="02020603050405020304" pitchFamily="18" charset="0"/>
              <a:cs typeface="Times New Roman" panose="02020603050405020304" pitchFamily="18" charset="0"/>
            </a:endParaRPr>
          </a:p>
          <a:p>
            <a:pPr lvl="0" algn="just"/>
            <a:r>
              <a:rPr lang="pl-PL" sz="1800" dirty="0">
                <a:solidFill>
                  <a:schemeClr val="tx1"/>
                </a:solidFill>
                <a:latin typeface="Times New Roman" panose="02020603050405020304" pitchFamily="18" charset="0"/>
                <a:cs typeface="Times New Roman" panose="02020603050405020304" pitchFamily="18" charset="0"/>
              </a:rPr>
              <a:t>dofinansowanie działań skierowanych na utrzymanie zdolności do pracy przez cały okres aktywności zawodowej, prowadzonych przez płatników składek – forma konkursu</a:t>
            </a:r>
            <a:r>
              <a:rPr lang="pl-PL" sz="1800" dirty="0" smtClean="0">
                <a:solidFill>
                  <a:schemeClr val="tx1"/>
                </a:solidFill>
                <a:latin typeface="Times New Roman" panose="02020603050405020304" pitchFamily="18" charset="0"/>
                <a:cs typeface="Times New Roman" panose="02020603050405020304" pitchFamily="18" charset="0"/>
              </a:rPr>
              <a:t>;</a:t>
            </a:r>
          </a:p>
          <a:p>
            <a:pPr lvl="0" algn="just"/>
            <a:endParaRPr lang="pl-PL" sz="1800" dirty="0">
              <a:solidFill>
                <a:schemeClr val="tx1"/>
              </a:solidFill>
              <a:latin typeface="Times New Roman" panose="02020603050405020304" pitchFamily="18" charset="0"/>
              <a:cs typeface="Times New Roman" panose="02020603050405020304" pitchFamily="18" charset="0"/>
            </a:endParaRPr>
          </a:p>
          <a:p>
            <a:pPr lvl="0" algn="just"/>
            <a:r>
              <a:rPr lang="pl-PL" sz="1800" dirty="0">
                <a:solidFill>
                  <a:schemeClr val="tx1"/>
                </a:solidFill>
                <a:latin typeface="Times New Roman" panose="02020603050405020304" pitchFamily="18" charset="0"/>
                <a:cs typeface="Times New Roman" panose="02020603050405020304" pitchFamily="18" charset="0"/>
              </a:rPr>
              <a:t>analizy przyczyn i skutków wypadków przy pracy, a zwłaszcza wypadków śmiertelnych, ciężkich i zbiorowych, oraz chorób zawodowych</a:t>
            </a:r>
            <a:r>
              <a:rPr lang="pl-PL" sz="1800" dirty="0" smtClean="0">
                <a:solidFill>
                  <a:schemeClr val="tx1"/>
                </a:solidFill>
                <a:latin typeface="Times New Roman" panose="02020603050405020304" pitchFamily="18" charset="0"/>
                <a:cs typeface="Times New Roman" panose="02020603050405020304" pitchFamily="18" charset="0"/>
              </a:rPr>
              <a:t>;</a:t>
            </a:r>
          </a:p>
          <a:p>
            <a:pPr lvl="0" algn="just"/>
            <a:endParaRPr lang="pl-PL" sz="1800" dirty="0">
              <a:solidFill>
                <a:schemeClr val="tx1"/>
              </a:solidFill>
              <a:latin typeface="Times New Roman" panose="02020603050405020304" pitchFamily="18" charset="0"/>
              <a:cs typeface="Times New Roman" panose="02020603050405020304" pitchFamily="18" charset="0"/>
            </a:endParaRPr>
          </a:p>
          <a:p>
            <a:pPr lvl="0" algn="just"/>
            <a:r>
              <a:rPr lang="pl-PL" sz="1800" dirty="0">
                <a:solidFill>
                  <a:schemeClr val="tx1"/>
                </a:solidFill>
                <a:latin typeface="Times New Roman" panose="02020603050405020304" pitchFamily="18" charset="0"/>
                <a:cs typeface="Times New Roman" panose="02020603050405020304" pitchFamily="18" charset="0"/>
              </a:rPr>
              <a:t>upowszechnianie wiedzy o zagrożeniach powodujących wypadki przy pracy i choroby zawodowe oraz sposobach przeciwdziałania tym zagrożeniom</a:t>
            </a:r>
            <a:r>
              <a:rPr lang="pl-PL" sz="1800" dirty="0" smtClean="0">
                <a:solidFill>
                  <a:schemeClr val="tx1"/>
                </a:solidFill>
                <a:latin typeface="Times New Roman" panose="02020603050405020304" pitchFamily="18" charset="0"/>
                <a:cs typeface="Times New Roman" panose="02020603050405020304" pitchFamily="18" charset="0"/>
              </a:rPr>
              <a:t>;</a:t>
            </a:r>
          </a:p>
          <a:p>
            <a:pPr lvl="0" algn="just"/>
            <a:endParaRPr lang="pl-PL" sz="1800" dirty="0">
              <a:solidFill>
                <a:schemeClr val="tx1"/>
              </a:solidFill>
              <a:latin typeface="Times New Roman" panose="02020603050405020304" pitchFamily="18" charset="0"/>
              <a:cs typeface="Times New Roman" panose="02020603050405020304" pitchFamily="18" charset="0"/>
            </a:endParaRPr>
          </a:p>
          <a:p>
            <a:pPr lvl="0" algn="just"/>
            <a:r>
              <a:rPr lang="pl-PL" sz="1800" dirty="0">
                <a:solidFill>
                  <a:schemeClr val="tx1"/>
                </a:solidFill>
                <a:latin typeface="Times New Roman" panose="02020603050405020304" pitchFamily="18" charset="0"/>
                <a:cs typeface="Times New Roman" panose="02020603050405020304" pitchFamily="18" charset="0"/>
              </a:rPr>
              <a:t>prowadzenie prac naukowo-badawczych mających na celu eliminację lub ograniczenie przyczyn powodujących wypadki przy pracy i choroby zawodowe.</a:t>
            </a:r>
          </a:p>
          <a:p>
            <a:pPr marL="0" indent="0">
              <a:buNone/>
            </a:pPr>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2620475"/>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2276872"/>
            <a:ext cx="8219256" cy="1656184"/>
          </a:xfrm>
        </p:spPr>
        <p:txBody>
          <a:bodyPr>
            <a:normAutofit/>
          </a:bodyPr>
          <a:lstStyle/>
          <a:p>
            <a:pPr marL="0" indent="0" algn="ctr">
              <a:buNone/>
            </a:pPr>
            <a:r>
              <a:rPr lang="pl-PL" sz="3600" i="1"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Prowadzenie i udostępnienie </a:t>
            </a:r>
            <a:endParaRPr lang="pl-PL" sz="3600" i="1"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lgn="ctr">
              <a:buNone/>
            </a:pPr>
            <a:r>
              <a:rPr lang="pl-PL" sz="3600" i="1"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dokumentacji </a:t>
            </a:r>
            <a:r>
              <a:rPr lang="pl-PL" sz="3600" i="1"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medycznej </a:t>
            </a:r>
            <a:endParaRPr lang="pl-PL" sz="3600"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pl-PL" sz="3600" dirty="0"/>
          </a:p>
        </p:txBody>
      </p:sp>
    </p:spTree>
    <p:extLst>
      <p:ext uri="{BB962C8B-B14F-4D97-AF65-F5344CB8AC3E}">
        <p14:creationId xmlns:p14="http://schemas.microsoft.com/office/powerpoint/2010/main" val="3872187191"/>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484784"/>
            <a:ext cx="8229600" cy="4641379"/>
          </a:xfrm>
        </p:spPr>
        <p:txBody>
          <a:bodyPr/>
          <a:lstStyle/>
          <a:p>
            <a:pPr marL="0" indent="0">
              <a:buNone/>
            </a:pPr>
            <a:r>
              <a:rPr lang="pl-PL" b="1" i="1"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Ustawa </a:t>
            </a:r>
            <a:r>
              <a:rPr lang="pl-PL" b="1" i="1"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 systemie ubezpieczeń społecznych z  13 października 1998r. </a:t>
            </a:r>
          </a:p>
          <a:p>
            <a:pPr marL="0" indent="0">
              <a:buNone/>
            </a:pPr>
            <a:r>
              <a:rPr lang="pl-PL" b="1" i="1"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pl-PL" b="1" i="1"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tj</a:t>
            </a:r>
            <a:r>
              <a:rPr lang="pl-PL" b="1" i="1"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Dz. U. z </a:t>
            </a:r>
            <a:r>
              <a:rPr lang="pl-PL" b="1" i="1"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2023 </a:t>
            </a:r>
            <a:r>
              <a:rPr lang="pl-PL" b="1" i="1"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poz. </a:t>
            </a:r>
            <a:r>
              <a:rPr lang="pl-PL" b="1" i="1"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1230 ) </a:t>
            </a:r>
            <a:endParaRPr lang="pl-PL" b="1" i="1"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buNone/>
            </a:pPr>
            <a:r>
              <a:rPr lang="pl-PL" dirty="0" smtClean="0">
                <a:solidFill>
                  <a:schemeClr val="tx1"/>
                </a:solidFill>
                <a:latin typeface="Times New Roman" panose="02020603050405020304" pitchFamily="18" charset="0"/>
                <a:cs typeface="Times New Roman" panose="02020603050405020304" pitchFamily="18" charset="0"/>
              </a:rPr>
              <a:t>	</a:t>
            </a:r>
          </a:p>
          <a:p>
            <a:pPr marL="0" indent="0" algn="just">
              <a:buNone/>
            </a:pPr>
            <a:r>
              <a:rPr lang="pl-PL" dirty="0">
                <a:solidFill>
                  <a:schemeClr val="tx1"/>
                </a:solidFill>
                <a:latin typeface="Times New Roman" panose="02020603050405020304" pitchFamily="18" charset="0"/>
                <a:cs typeface="Times New Roman" panose="02020603050405020304" pitchFamily="18" charset="0"/>
              </a:rPr>
              <a:t>	</a:t>
            </a:r>
            <a:r>
              <a:rPr lang="pl-PL" dirty="0" smtClean="0">
                <a:solidFill>
                  <a:schemeClr val="tx1"/>
                </a:solidFill>
                <a:latin typeface="Times New Roman" panose="02020603050405020304" pitchFamily="18" charset="0"/>
                <a:cs typeface="Times New Roman" panose="02020603050405020304" pitchFamily="18" charset="0"/>
              </a:rPr>
              <a:t>W </a:t>
            </a:r>
            <a:r>
              <a:rPr lang="pl-PL" dirty="0">
                <a:solidFill>
                  <a:schemeClr val="tx1"/>
                </a:solidFill>
                <a:latin typeface="Times New Roman" panose="02020603050405020304" pitchFamily="18" charset="0"/>
                <a:cs typeface="Times New Roman" panose="02020603050405020304" pitchFamily="18" charset="0"/>
              </a:rPr>
              <a:t>sprawach świadczeń z ubezpieczeń społecznych Zakład ma prawo do nieodpłatnego korzystania z dokumentacji medycznej zakładów opieki zdrowotnej  –  art. 77 ust. 5</a:t>
            </a:r>
          </a:p>
          <a:p>
            <a:pPr algn="just"/>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1462057"/>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484784"/>
            <a:ext cx="8229600" cy="4641379"/>
          </a:xfrm>
        </p:spPr>
        <p:txBody>
          <a:bodyPr>
            <a:normAutofit/>
          </a:bodyPr>
          <a:lstStyle/>
          <a:p>
            <a:pPr marL="0" indent="0" algn="just">
              <a:buNone/>
            </a:pPr>
            <a:r>
              <a:rPr lang="pl-PL" sz="1900" b="1"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Ustawa z 5 grudnia 1996r. o zawodach lekarza i lekarza dentysty </a:t>
            </a:r>
            <a:endParaRPr lang="pl-PL" sz="1900" b="1"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lgn="just">
              <a:buNone/>
            </a:pPr>
            <a:r>
              <a:rPr lang="pl-PL" sz="1900" b="1"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t</a:t>
            </a:r>
            <a:r>
              <a:rPr lang="pl-PL" sz="1900" b="1"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j</a:t>
            </a:r>
            <a:r>
              <a:rPr lang="pl-PL" sz="1900" b="1"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pl-PL" sz="1900" b="1"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Dz. U. z </a:t>
            </a:r>
            <a:r>
              <a:rPr lang="pl-PL" sz="1900" b="1"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2023 </a:t>
            </a:r>
            <a:r>
              <a:rPr lang="pl-PL" sz="1900" b="1"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poz. </a:t>
            </a:r>
            <a:r>
              <a:rPr lang="pl-PL" sz="1900" b="1"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1516 ze zm. )</a:t>
            </a:r>
          </a:p>
          <a:p>
            <a:pPr marL="0" indent="0" algn="just">
              <a:buNone/>
            </a:pPr>
            <a:endParaRPr lang="pl-PL" sz="1900" b="1"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lgn="just">
              <a:buNone/>
            </a:pPr>
            <a:r>
              <a:rPr lang="pl-PL" sz="1900" dirty="0" smtClean="0">
                <a:solidFill>
                  <a:schemeClr val="tx1"/>
                </a:solidFill>
                <a:latin typeface="Times New Roman" panose="02020603050405020304" pitchFamily="18" charset="0"/>
                <a:cs typeface="Times New Roman" panose="02020603050405020304" pitchFamily="18" charset="0"/>
              </a:rPr>
              <a:t>	Lekarz </a:t>
            </a:r>
            <a:r>
              <a:rPr lang="pl-PL" sz="1900" dirty="0">
                <a:solidFill>
                  <a:schemeClr val="tx1"/>
                </a:solidFill>
                <a:latin typeface="Times New Roman" panose="02020603050405020304" pitchFamily="18" charset="0"/>
                <a:cs typeface="Times New Roman" panose="02020603050405020304" pitchFamily="18" charset="0"/>
              </a:rPr>
              <a:t>orzeka o stanie zdrowia określonej osoby po uprzednim, osobistym jej zbadaniu lub zbadaniu za pośrednictwem systemów teleinformatycznych lub systemów łączności a także po analizie dostępnej dokumentacji medycznej tej osoby. ( art. 2 ust. 4, art. 42 ust. 1 </a:t>
            </a:r>
            <a:r>
              <a:rPr lang="pl-PL" sz="1900" dirty="0" smtClean="0">
                <a:solidFill>
                  <a:schemeClr val="tx1"/>
                </a:solidFill>
                <a:latin typeface="Times New Roman" panose="02020603050405020304" pitchFamily="18" charset="0"/>
                <a:cs typeface="Times New Roman" panose="02020603050405020304" pitchFamily="18" charset="0"/>
              </a:rPr>
              <a:t>).</a:t>
            </a:r>
          </a:p>
          <a:p>
            <a:pPr marL="0" indent="0" algn="just">
              <a:buNone/>
            </a:pPr>
            <a:endParaRPr lang="pl-PL" sz="1900" dirty="0">
              <a:solidFill>
                <a:schemeClr val="tx1"/>
              </a:solidFill>
              <a:latin typeface="Times New Roman" panose="02020603050405020304" pitchFamily="18" charset="0"/>
              <a:cs typeface="Times New Roman" panose="02020603050405020304" pitchFamily="18" charset="0"/>
            </a:endParaRPr>
          </a:p>
          <a:p>
            <a:pPr marL="0" indent="0" algn="just">
              <a:buNone/>
            </a:pPr>
            <a:r>
              <a:rPr lang="pl-PL" sz="1900" dirty="0" smtClean="0">
                <a:solidFill>
                  <a:schemeClr val="tx1"/>
                </a:solidFill>
                <a:latin typeface="Times New Roman" panose="02020603050405020304" pitchFamily="18" charset="0"/>
                <a:cs typeface="Times New Roman" panose="02020603050405020304" pitchFamily="18" charset="0"/>
              </a:rPr>
              <a:t>	</a:t>
            </a:r>
            <a:r>
              <a:rPr lang="pl-PL" sz="1900" dirty="0">
                <a:solidFill>
                  <a:schemeClr val="tx1"/>
                </a:solidFill>
                <a:latin typeface="Times New Roman" panose="02020603050405020304" pitchFamily="18" charset="0"/>
                <a:cs typeface="Times New Roman" panose="02020603050405020304" pitchFamily="18" charset="0"/>
              </a:rPr>
              <a:t> </a:t>
            </a:r>
            <a:r>
              <a:rPr lang="pl-PL" sz="1900" dirty="0" smtClean="0">
                <a:solidFill>
                  <a:schemeClr val="tx1"/>
                </a:solidFill>
                <a:latin typeface="Times New Roman" panose="02020603050405020304" pitchFamily="18" charset="0"/>
                <a:cs typeface="Times New Roman" panose="02020603050405020304" pitchFamily="18" charset="0"/>
              </a:rPr>
              <a:t>Za </a:t>
            </a:r>
            <a:r>
              <a:rPr lang="pl-PL" sz="1900" dirty="0">
                <a:solidFill>
                  <a:schemeClr val="tx1"/>
                </a:solidFill>
                <a:latin typeface="Times New Roman" panose="02020603050405020304" pitchFamily="18" charset="0"/>
                <a:cs typeface="Times New Roman" panose="02020603050405020304" pitchFamily="18" charset="0"/>
              </a:rPr>
              <a:t>pośrednictwem systemów teleinformatycznych lub systemów </a:t>
            </a:r>
            <a:r>
              <a:rPr lang="pl-PL" sz="1900" dirty="0" smtClean="0">
                <a:solidFill>
                  <a:schemeClr val="tx1"/>
                </a:solidFill>
                <a:latin typeface="Times New Roman" panose="02020603050405020304" pitchFamily="18" charset="0"/>
                <a:cs typeface="Times New Roman" panose="02020603050405020304" pitchFamily="18" charset="0"/>
              </a:rPr>
              <a:t>łączności, lekarz </a:t>
            </a:r>
            <a:r>
              <a:rPr lang="pl-PL" sz="1900" dirty="0">
                <a:solidFill>
                  <a:schemeClr val="tx1"/>
                </a:solidFill>
                <a:latin typeface="Times New Roman" panose="02020603050405020304" pitchFamily="18" charset="0"/>
                <a:cs typeface="Times New Roman" panose="02020603050405020304" pitchFamily="18" charset="0"/>
              </a:rPr>
              <a:t>może wykonywać czynności polegające na udzieleniu świadczeń zdrowotnych, w szczególności: badaniu stanu zdrowia, rozpoznawaniu chorób i zapobieganiu im, leczeniu i rehabilitacji chorych, udzielaniu porad lekarskich, a także wydawaniu opinii i orzeczeń </a:t>
            </a:r>
            <a:r>
              <a:rPr lang="pl-PL" sz="1900" dirty="0" smtClean="0">
                <a:solidFill>
                  <a:schemeClr val="tx1"/>
                </a:solidFill>
                <a:latin typeface="Times New Roman" panose="02020603050405020304" pitchFamily="18" charset="0"/>
                <a:cs typeface="Times New Roman" panose="02020603050405020304" pitchFamily="18" charset="0"/>
              </a:rPr>
              <a:t>lekarskich.</a:t>
            </a:r>
            <a:r>
              <a:rPr lang="pl-PL" sz="1900" dirty="0">
                <a:solidFill>
                  <a:schemeClr val="tx1"/>
                </a:solidFill>
                <a:latin typeface="Times New Roman" panose="02020603050405020304" pitchFamily="18" charset="0"/>
                <a:cs typeface="Times New Roman" panose="02020603050405020304" pitchFamily="18" charset="0"/>
              </a:rPr>
              <a:t> </a:t>
            </a:r>
          </a:p>
          <a:p>
            <a:pPr algn="just"/>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8013213"/>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692696"/>
            <a:ext cx="8229600" cy="5433467"/>
          </a:xfrm>
        </p:spPr>
        <p:txBody>
          <a:bodyPr>
            <a:noAutofit/>
          </a:bodyPr>
          <a:lstStyle/>
          <a:p>
            <a:pPr marL="0" indent="0">
              <a:buNone/>
            </a:pPr>
            <a:r>
              <a:rPr lang="pl-PL" sz="2000"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Ustawa z 6 listopada 2008r. o prawach pacjenta i Rzeczniku Praw </a:t>
            </a:r>
            <a:r>
              <a:rPr lang="pl-PL" sz="2000"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Pacjenta</a:t>
            </a:r>
          </a:p>
          <a:p>
            <a:pPr marL="0" indent="0">
              <a:buNone/>
            </a:pPr>
            <a:r>
              <a:rPr lang="pl-PL" sz="2000"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(tj</a:t>
            </a:r>
            <a:r>
              <a:rPr lang="pl-PL" sz="2000"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Dz. U. z </a:t>
            </a:r>
            <a:r>
              <a:rPr lang="pl-PL" sz="2000"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2023 </a:t>
            </a:r>
            <a:r>
              <a:rPr lang="pl-PL" sz="2000"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poz. </a:t>
            </a:r>
            <a:r>
              <a:rPr lang="pl-PL" sz="2000"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1545 </a:t>
            </a:r>
            <a:r>
              <a:rPr lang="pl-PL" sz="2000"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p>
          <a:p>
            <a:pPr marL="0" indent="0" algn="just">
              <a:buNone/>
            </a:pPr>
            <a:r>
              <a:rPr lang="pl-PL" sz="2000" dirty="0" smtClean="0">
                <a:solidFill>
                  <a:schemeClr val="tx1"/>
                </a:solidFill>
                <a:latin typeface="Times New Roman" panose="02020603050405020304" pitchFamily="18" charset="0"/>
                <a:cs typeface="Times New Roman" panose="02020603050405020304" pitchFamily="18" charset="0"/>
              </a:rPr>
              <a:t>	</a:t>
            </a:r>
            <a:r>
              <a:rPr lang="pl-PL" sz="1800" dirty="0" smtClean="0">
                <a:solidFill>
                  <a:schemeClr val="tx1"/>
                </a:solidFill>
                <a:latin typeface="Times New Roman" panose="02020603050405020304" pitchFamily="18" charset="0"/>
                <a:cs typeface="Times New Roman" panose="02020603050405020304" pitchFamily="18" charset="0"/>
              </a:rPr>
              <a:t>Podmiot </a:t>
            </a:r>
            <a:r>
              <a:rPr lang="pl-PL" sz="1800" dirty="0">
                <a:solidFill>
                  <a:schemeClr val="tx1"/>
                </a:solidFill>
                <a:latin typeface="Times New Roman" panose="02020603050405020304" pitchFamily="18" charset="0"/>
                <a:cs typeface="Times New Roman" panose="02020603050405020304" pitchFamily="18" charset="0"/>
              </a:rPr>
              <a:t>udzielający świadczeń zdrowotnych udostępnia dokumentację </a:t>
            </a:r>
            <a:r>
              <a:rPr lang="pl-PL" sz="1800" dirty="0" smtClean="0">
                <a:solidFill>
                  <a:schemeClr val="tx1"/>
                </a:solidFill>
                <a:latin typeface="Times New Roman" panose="02020603050405020304" pitchFamily="18" charset="0"/>
                <a:cs typeface="Times New Roman" panose="02020603050405020304" pitchFamily="18" charset="0"/>
              </a:rPr>
              <a:t>medyczną organom </a:t>
            </a:r>
            <a:r>
              <a:rPr lang="pl-PL" sz="1800" dirty="0">
                <a:solidFill>
                  <a:schemeClr val="tx1"/>
                </a:solidFill>
                <a:latin typeface="Times New Roman" panose="02020603050405020304" pitchFamily="18" charset="0"/>
                <a:cs typeface="Times New Roman" panose="02020603050405020304" pitchFamily="18" charset="0"/>
              </a:rPr>
              <a:t>rentowym oraz zespołom do spraw orzekania o niepełnosprawności, w związku z prowadzonym przez nie postępowaniem art. 26 ust.1 pkt 5</a:t>
            </a:r>
          </a:p>
          <a:p>
            <a:pPr marL="0" indent="0" algn="just">
              <a:buNone/>
            </a:pPr>
            <a:r>
              <a:rPr lang="pl-PL" sz="1800" dirty="0" smtClean="0">
                <a:solidFill>
                  <a:schemeClr val="tx1"/>
                </a:solidFill>
                <a:latin typeface="Times New Roman" panose="02020603050405020304" pitchFamily="18" charset="0"/>
                <a:cs typeface="Times New Roman" panose="02020603050405020304" pitchFamily="18" charset="0"/>
              </a:rPr>
              <a:t>	Dokumentacja </a:t>
            </a:r>
            <a:r>
              <a:rPr lang="pl-PL" sz="1800" dirty="0">
                <a:solidFill>
                  <a:schemeClr val="tx1"/>
                </a:solidFill>
                <a:latin typeface="Times New Roman" panose="02020603050405020304" pitchFamily="18" charset="0"/>
                <a:cs typeface="Times New Roman" panose="02020603050405020304" pitchFamily="18" charset="0"/>
              </a:rPr>
              <a:t>medyczna jest </a:t>
            </a:r>
            <a:r>
              <a:rPr lang="pl-PL" sz="1800" dirty="0" smtClean="0">
                <a:solidFill>
                  <a:schemeClr val="tx1"/>
                </a:solidFill>
                <a:latin typeface="Times New Roman" panose="02020603050405020304" pitchFamily="18" charset="0"/>
                <a:cs typeface="Times New Roman" panose="02020603050405020304" pitchFamily="18" charset="0"/>
              </a:rPr>
              <a:t>udostępniana do </a:t>
            </a:r>
            <a:r>
              <a:rPr lang="pl-PL" sz="1800" dirty="0">
                <a:solidFill>
                  <a:schemeClr val="tx1"/>
                </a:solidFill>
                <a:latin typeface="Times New Roman" panose="02020603050405020304" pitchFamily="18" charset="0"/>
                <a:cs typeface="Times New Roman" panose="02020603050405020304" pitchFamily="18" charset="0"/>
              </a:rPr>
              <a:t>wglądu, w tym także do baz danych w zakresie ochrony zdrowia, w miejscu udzielania świadczeń zdrowotnych, z zapewnieniem pacjentowi lub innym uprawnionym organom lub podmiotom możliwości sporządzenia notatek lub zdjęć;</a:t>
            </a:r>
          </a:p>
          <a:p>
            <a:pPr lvl="0" algn="just"/>
            <a:r>
              <a:rPr lang="pl-PL" sz="1800" dirty="0">
                <a:solidFill>
                  <a:schemeClr val="tx1"/>
                </a:solidFill>
                <a:latin typeface="Times New Roman" panose="02020603050405020304" pitchFamily="18" charset="0"/>
                <a:cs typeface="Times New Roman" panose="02020603050405020304" pitchFamily="18" charset="0"/>
              </a:rPr>
              <a:t>przez sporządzenie jej wyciągu, odpisu, kopii lub wydruku; </a:t>
            </a:r>
          </a:p>
          <a:p>
            <a:pPr lvl="0" algn="just"/>
            <a:r>
              <a:rPr lang="pl-PL" sz="1800" dirty="0">
                <a:solidFill>
                  <a:schemeClr val="tx1"/>
                </a:solidFill>
                <a:latin typeface="Times New Roman" panose="02020603050405020304" pitchFamily="18" charset="0"/>
                <a:cs typeface="Times New Roman" panose="02020603050405020304" pitchFamily="18" charset="0"/>
              </a:rPr>
              <a:t>przez wydanie oryginału za potwierdzeniem odbioru i z zastrzeżeniem zwrotu po wykorzystaniu, na żądanie organów władzy publicznej albo sądów powszechnych, a także w przypadku gdy zwłoka w wydaniu dokumentacji mogłaby spowodować zagrożenie życia lub zdrowia pacjenta;</a:t>
            </a:r>
          </a:p>
          <a:p>
            <a:pPr lvl="0" algn="just"/>
            <a:r>
              <a:rPr lang="pl-PL" sz="1800" dirty="0">
                <a:solidFill>
                  <a:schemeClr val="tx1"/>
                </a:solidFill>
                <a:latin typeface="Times New Roman" panose="02020603050405020304" pitchFamily="18" charset="0"/>
                <a:cs typeface="Times New Roman" panose="02020603050405020304" pitchFamily="18" charset="0"/>
              </a:rPr>
              <a:t>za pośrednictwem środków komunikacji elektronicznej;</a:t>
            </a:r>
          </a:p>
          <a:p>
            <a:pPr lvl="0" algn="just"/>
            <a:r>
              <a:rPr lang="pl-PL" sz="1800" dirty="0">
                <a:solidFill>
                  <a:schemeClr val="tx1"/>
                </a:solidFill>
                <a:latin typeface="Times New Roman" panose="02020603050405020304" pitchFamily="18" charset="0"/>
                <a:cs typeface="Times New Roman" panose="02020603050405020304" pitchFamily="18" charset="0"/>
              </a:rPr>
              <a:t>na informatycznym nośniku danych.</a:t>
            </a:r>
          </a:p>
          <a:p>
            <a:pPr marL="0" indent="0">
              <a:buNone/>
            </a:pPr>
            <a:endParaRPr lang="pl-PL"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7688078"/>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980728"/>
            <a:ext cx="8229600" cy="5145435"/>
          </a:xfrm>
        </p:spPr>
        <p:txBody>
          <a:bodyPr>
            <a:normAutofit fontScale="47500" lnSpcReduction="20000"/>
          </a:bodyPr>
          <a:lstStyle/>
          <a:p>
            <a:pPr marL="0" indent="0" algn="ctr">
              <a:buNone/>
            </a:pPr>
            <a:r>
              <a:rPr lang="pl-PL" sz="3300"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Rozporządzenie </a:t>
            </a:r>
            <a:r>
              <a:rPr lang="pl-PL" sz="3300"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Ministra Zdrowia z 9 listopada 2015r. w sprawie rodzajów, zakresu i wzorów dokumentacji medycznej oraz sposobu jej przetwarzania  ( Dz. U. poz. 2069 ) </a:t>
            </a:r>
          </a:p>
          <a:p>
            <a:pPr marL="0" indent="0" algn="ctr">
              <a:buNone/>
            </a:pPr>
            <a:r>
              <a:rPr lang="pl-PL" sz="3300"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obowiązuje do 31 grudnia 2020r. </a:t>
            </a:r>
          </a:p>
          <a:p>
            <a:pPr marL="0" indent="0" algn="ctr">
              <a:buNone/>
            </a:pPr>
            <a:r>
              <a:rPr lang="pl-PL" sz="3300"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Rozporządzenie </a:t>
            </a:r>
            <a:r>
              <a:rPr lang="pl-PL" sz="3300"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Ministra Zdrowia z 6 kwietnia  2020r. w sprawie rodzajów, zakresu i wzorów dokumentacji medycznej oraz sposobu jej przetwarzania  ( </a:t>
            </a:r>
            <a:r>
              <a:rPr lang="pl-PL" sz="3300"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 j. Dz</a:t>
            </a:r>
            <a:r>
              <a:rPr lang="pl-PL" sz="3300"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U. </a:t>
            </a:r>
            <a:r>
              <a:rPr lang="pl-PL" sz="3300"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z 2022 poz</a:t>
            </a:r>
            <a:r>
              <a:rPr lang="pl-PL" sz="3300"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pl-PL" sz="3300"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1304 ze zm. )</a:t>
            </a:r>
            <a:endParaRPr lang="pl-PL" sz="3300"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lgn="ctr">
              <a:buNone/>
            </a:pPr>
            <a:r>
              <a:rPr lang="pl-PL" sz="2900"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p>
          <a:p>
            <a:pPr marL="0" indent="0" algn="just">
              <a:buNone/>
            </a:pPr>
            <a:r>
              <a:rPr lang="pl-PL" dirty="0" smtClean="0"/>
              <a:t>	</a:t>
            </a:r>
            <a:r>
              <a:rPr lang="pl-PL" sz="3300" dirty="0" smtClean="0">
                <a:solidFill>
                  <a:schemeClr val="tx1"/>
                </a:solidFill>
                <a:latin typeface="Times New Roman" panose="02020603050405020304" pitchFamily="18" charset="0"/>
                <a:cs typeface="Times New Roman" panose="02020603050405020304" pitchFamily="18" charset="0"/>
              </a:rPr>
              <a:t>Dokumentacja </a:t>
            </a:r>
            <a:r>
              <a:rPr lang="pl-PL" sz="3300" dirty="0">
                <a:solidFill>
                  <a:schemeClr val="tx1"/>
                </a:solidFill>
                <a:latin typeface="Times New Roman" panose="02020603050405020304" pitchFamily="18" charset="0"/>
                <a:cs typeface="Times New Roman" panose="02020603050405020304" pitchFamily="18" charset="0"/>
              </a:rPr>
              <a:t>medyczna jest prowadzona przez podmiot udzielający świadczeń zdrowotnych, w postaci elektronicznej</a:t>
            </a:r>
            <a:r>
              <a:rPr lang="pl-PL" sz="3300" dirty="0" smtClean="0">
                <a:solidFill>
                  <a:schemeClr val="tx1"/>
                </a:solidFill>
                <a:latin typeface="Times New Roman" panose="02020603050405020304" pitchFamily="18" charset="0"/>
                <a:cs typeface="Times New Roman" panose="02020603050405020304" pitchFamily="18" charset="0"/>
              </a:rPr>
              <a:t>.</a:t>
            </a:r>
          </a:p>
          <a:p>
            <a:pPr marL="0" indent="0" algn="just">
              <a:buNone/>
            </a:pPr>
            <a:endParaRPr lang="pl-PL" sz="3300" dirty="0">
              <a:solidFill>
                <a:schemeClr val="tx1"/>
              </a:solidFill>
              <a:latin typeface="Times New Roman" panose="02020603050405020304" pitchFamily="18" charset="0"/>
              <a:cs typeface="Times New Roman" panose="02020603050405020304" pitchFamily="18" charset="0"/>
            </a:endParaRPr>
          </a:p>
          <a:p>
            <a:pPr marL="0" indent="0" algn="just">
              <a:buNone/>
            </a:pPr>
            <a:r>
              <a:rPr lang="pl-PL" sz="3300" dirty="0" smtClean="0">
                <a:solidFill>
                  <a:schemeClr val="tx1"/>
                </a:solidFill>
                <a:latin typeface="Times New Roman" panose="02020603050405020304" pitchFamily="18" charset="0"/>
                <a:cs typeface="Times New Roman" panose="02020603050405020304" pitchFamily="18" charset="0"/>
              </a:rPr>
              <a:t>	Dokumentacja </a:t>
            </a:r>
            <a:r>
              <a:rPr lang="pl-PL" sz="3300" dirty="0">
                <a:solidFill>
                  <a:schemeClr val="tx1"/>
                </a:solidFill>
                <a:latin typeface="Times New Roman" panose="02020603050405020304" pitchFamily="18" charset="0"/>
                <a:cs typeface="Times New Roman" panose="02020603050405020304" pitchFamily="18" charset="0"/>
              </a:rPr>
              <a:t>może być prowadzona w postaci papierowej, jeżeli przepis rozporządzenia tak stanowi lub warunki organizacyjno-techniczne uniemożliwiają prowadzenie dokumentacji w postaci elektronicznej. </a:t>
            </a:r>
            <a:endParaRPr lang="pl-PL" sz="3300" dirty="0" smtClean="0">
              <a:solidFill>
                <a:schemeClr val="tx1"/>
              </a:solidFill>
              <a:latin typeface="Times New Roman" panose="02020603050405020304" pitchFamily="18" charset="0"/>
              <a:cs typeface="Times New Roman" panose="02020603050405020304" pitchFamily="18" charset="0"/>
            </a:endParaRPr>
          </a:p>
          <a:p>
            <a:pPr marL="0" indent="0" algn="just">
              <a:buNone/>
            </a:pPr>
            <a:endParaRPr lang="pl-PL" sz="3300" dirty="0">
              <a:solidFill>
                <a:schemeClr val="tx1"/>
              </a:solidFill>
              <a:latin typeface="Times New Roman" panose="02020603050405020304" pitchFamily="18" charset="0"/>
              <a:cs typeface="Times New Roman" panose="02020603050405020304" pitchFamily="18" charset="0"/>
            </a:endParaRPr>
          </a:p>
          <a:p>
            <a:pPr marL="0" indent="0" algn="just">
              <a:buNone/>
            </a:pPr>
            <a:r>
              <a:rPr lang="pl-PL" sz="3300" dirty="0" smtClean="0">
                <a:solidFill>
                  <a:schemeClr val="tx1"/>
                </a:solidFill>
                <a:latin typeface="Times New Roman" panose="02020603050405020304" pitchFamily="18" charset="0"/>
                <a:cs typeface="Times New Roman" panose="02020603050405020304" pitchFamily="18" charset="0"/>
              </a:rPr>
              <a:t>	Dokumentację </a:t>
            </a:r>
            <a:r>
              <a:rPr lang="pl-PL" sz="3300" dirty="0">
                <a:solidFill>
                  <a:schemeClr val="tx1"/>
                </a:solidFill>
                <a:latin typeface="Times New Roman" panose="02020603050405020304" pitchFamily="18" charset="0"/>
                <a:cs typeface="Times New Roman" panose="02020603050405020304" pitchFamily="18" charset="0"/>
              </a:rPr>
              <a:t>udostępnia się z zachowaniem jej integralności, poufności oraz autentyczności, bez zbędnej zwłoki</a:t>
            </a:r>
            <a:r>
              <a:rPr lang="pl-PL" sz="3300" dirty="0" smtClean="0">
                <a:solidFill>
                  <a:schemeClr val="tx1"/>
                </a:solidFill>
                <a:latin typeface="Times New Roman" panose="02020603050405020304" pitchFamily="18" charset="0"/>
                <a:cs typeface="Times New Roman" panose="02020603050405020304" pitchFamily="18" charset="0"/>
              </a:rPr>
              <a:t>.</a:t>
            </a:r>
            <a:endParaRPr lang="pl-PL" sz="3300" dirty="0">
              <a:solidFill>
                <a:schemeClr val="tx1"/>
              </a:solidFill>
              <a:latin typeface="Times New Roman" panose="02020603050405020304" pitchFamily="18" charset="0"/>
              <a:cs typeface="Times New Roman" panose="02020603050405020304" pitchFamily="18" charset="0"/>
            </a:endParaRPr>
          </a:p>
          <a:p>
            <a:pPr marL="0" indent="0" algn="just">
              <a:buNone/>
            </a:pPr>
            <a:r>
              <a:rPr lang="pl-PL" sz="3300" dirty="0" smtClean="0">
                <a:solidFill>
                  <a:schemeClr val="tx1"/>
                </a:solidFill>
                <a:latin typeface="Times New Roman" panose="02020603050405020304" pitchFamily="18" charset="0"/>
                <a:cs typeface="Times New Roman" panose="02020603050405020304" pitchFamily="18" charset="0"/>
              </a:rPr>
              <a:t>	</a:t>
            </a:r>
          </a:p>
          <a:p>
            <a:pPr marL="0" indent="0" algn="just">
              <a:buNone/>
            </a:pPr>
            <a:r>
              <a:rPr lang="pl-PL" sz="3300" dirty="0">
                <a:solidFill>
                  <a:schemeClr val="tx1"/>
                </a:solidFill>
                <a:latin typeface="Times New Roman" panose="02020603050405020304" pitchFamily="18" charset="0"/>
                <a:cs typeface="Times New Roman" panose="02020603050405020304" pitchFamily="18" charset="0"/>
              </a:rPr>
              <a:t>	</a:t>
            </a:r>
            <a:r>
              <a:rPr lang="pl-PL" sz="3300" dirty="0" smtClean="0">
                <a:solidFill>
                  <a:schemeClr val="tx1"/>
                </a:solidFill>
                <a:latin typeface="Times New Roman" panose="02020603050405020304" pitchFamily="18" charset="0"/>
                <a:cs typeface="Times New Roman" panose="02020603050405020304" pitchFamily="18" charset="0"/>
              </a:rPr>
              <a:t>W </a:t>
            </a:r>
            <a:r>
              <a:rPr lang="pl-PL" sz="3300" dirty="0">
                <a:solidFill>
                  <a:schemeClr val="tx1"/>
                </a:solidFill>
                <a:latin typeface="Times New Roman" panose="02020603050405020304" pitchFamily="18" charset="0"/>
                <a:cs typeface="Times New Roman" panose="02020603050405020304" pitchFamily="18" charset="0"/>
              </a:rPr>
              <a:t>przypadku gdy dokumentacja jest udostępniana w formie wydruku, osoba upoważniona przez podmiot potwierdza jego zgodność z dokumentacją i opatruje swoim oznaczeniem, zawierającym imię i nazwisko, stanowisko i podpis</a:t>
            </a:r>
            <a:r>
              <a:rPr lang="pl-PL" sz="3300" dirty="0" smtClean="0">
                <a:solidFill>
                  <a:schemeClr val="tx1"/>
                </a:solidFill>
                <a:latin typeface="Times New Roman" panose="02020603050405020304" pitchFamily="18" charset="0"/>
                <a:cs typeface="Times New Roman" panose="02020603050405020304" pitchFamily="18" charset="0"/>
              </a:rPr>
              <a:t>.</a:t>
            </a:r>
            <a:endParaRPr lang="pl-PL" sz="3300" dirty="0">
              <a:solidFill>
                <a:schemeClr val="tx1"/>
              </a:solidFill>
              <a:latin typeface="Times New Roman" panose="02020603050405020304" pitchFamily="18" charset="0"/>
              <a:cs typeface="Times New Roman" panose="02020603050405020304" pitchFamily="18" charset="0"/>
            </a:endParaRPr>
          </a:p>
          <a:p>
            <a:pPr marL="0" indent="0" algn="just">
              <a:buNone/>
            </a:pPr>
            <a:r>
              <a:rPr lang="pl-PL" sz="3300" dirty="0">
                <a:solidFill>
                  <a:schemeClr val="tx1"/>
                </a:solidFill>
                <a:latin typeface="Times New Roman" panose="02020603050405020304" pitchFamily="18" charset="0"/>
                <a:cs typeface="Times New Roman" panose="02020603050405020304" pitchFamily="18" charset="0"/>
              </a:rPr>
              <a:t>Wydruk sporządza się w sposób umożliwiający identyfikację osoby udzielającej świadczeń zdrowotnych.</a:t>
            </a:r>
          </a:p>
          <a:p>
            <a:pPr marL="0" indent="0" algn="just">
              <a:buNone/>
            </a:pPr>
            <a:r>
              <a:rPr lang="pl-PL" sz="3300" dirty="0">
                <a:solidFill>
                  <a:schemeClr val="tx1"/>
                </a:solidFill>
                <a:latin typeface="Times New Roman" panose="02020603050405020304" pitchFamily="18" charset="0"/>
                <a:cs typeface="Times New Roman" panose="02020603050405020304" pitchFamily="18" charset="0"/>
              </a:rPr>
              <a:t>  </a:t>
            </a:r>
          </a:p>
          <a:p>
            <a:endParaRPr lang="pl-PL" sz="3300" dirty="0"/>
          </a:p>
        </p:txBody>
      </p:sp>
    </p:spTree>
    <p:extLst>
      <p:ext uri="{BB962C8B-B14F-4D97-AF65-F5344CB8AC3E}">
        <p14:creationId xmlns:p14="http://schemas.microsoft.com/office/powerpoint/2010/main" val="268452473"/>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628800"/>
            <a:ext cx="8229600" cy="4497363"/>
          </a:xfrm>
        </p:spPr>
        <p:txBody>
          <a:bodyPr>
            <a:normAutofit/>
          </a:bodyPr>
          <a:lstStyle/>
          <a:p>
            <a:pPr marL="0" indent="0" algn="ctr">
              <a:buNone/>
            </a:pPr>
            <a:r>
              <a:rPr lang="pl-PL" b="1" i="1" dirty="0">
                <a:solidFill>
                  <a:schemeClr val="tx2"/>
                </a:solidFill>
                <a:effectLst>
                  <a:outerShdw blurRad="38100" dist="38100" dir="2700000" algn="tl">
                    <a:srgbClr val="000000">
                      <a:alpha val="43137"/>
                    </a:srgbClr>
                  </a:outerShdw>
                </a:effectLst>
              </a:rPr>
              <a:t>Ustawa  z 20 grudnia 1990r. o ubezpieczeniu społecznym rolników ( </a:t>
            </a:r>
            <a:r>
              <a:rPr lang="pl-PL" b="1" i="1" dirty="0" smtClean="0">
                <a:solidFill>
                  <a:schemeClr val="tx2"/>
                </a:solidFill>
                <a:effectLst>
                  <a:outerShdw blurRad="38100" dist="38100" dir="2700000" algn="tl">
                    <a:srgbClr val="000000">
                      <a:alpha val="43137"/>
                    </a:srgbClr>
                  </a:outerShdw>
                </a:effectLst>
              </a:rPr>
              <a:t>t j</a:t>
            </a:r>
            <a:r>
              <a:rPr lang="pl-PL" b="1" i="1" dirty="0">
                <a:solidFill>
                  <a:schemeClr val="tx2"/>
                </a:solidFill>
                <a:effectLst>
                  <a:outerShdw blurRad="38100" dist="38100" dir="2700000" algn="tl">
                    <a:srgbClr val="000000">
                      <a:alpha val="43137"/>
                    </a:srgbClr>
                  </a:outerShdw>
                </a:effectLst>
              </a:rPr>
              <a:t>. Dz. U. z </a:t>
            </a:r>
            <a:r>
              <a:rPr lang="pl-PL" b="1" i="1" dirty="0" smtClean="0">
                <a:solidFill>
                  <a:schemeClr val="tx2"/>
                </a:solidFill>
                <a:effectLst>
                  <a:outerShdw blurRad="38100" dist="38100" dir="2700000" algn="tl">
                    <a:srgbClr val="000000">
                      <a:alpha val="43137"/>
                    </a:srgbClr>
                  </a:outerShdw>
                </a:effectLst>
              </a:rPr>
              <a:t>2023 </a:t>
            </a:r>
            <a:r>
              <a:rPr lang="pl-PL" b="1" i="1" dirty="0">
                <a:solidFill>
                  <a:schemeClr val="tx2"/>
                </a:solidFill>
                <a:effectLst>
                  <a:outerShdw blurRad="38100" dist="38100" dir="2700000" algn="tl">
                    <a:srgbClr val="000000">
                      <a:alpha val="43137"/>
                    </a:srgbClr>
                  </a:outerShdw>
                </a:effectLst>
              </a:rPr>
              <a:t>poz. </a:t>
            </a:r>
            <a:r>
              <a:rPr lang="pl-PL" b="1" i="1" dirty="0" smtClean="0">
                <a:solidFill>
                  <a:schemeClr val="tx2"/>
                </a:solidFill>
                <a:effectLst>
                  <a:outerShdw blurRad="38100" dist="38100" dir="2700000" algn="tl">
                    <a:srgbClr val="000000">
                      <a:alpha val="43137"/>
                    </a:srgbClr>
                  </a:outerShdw>
                </a:effectLst>
              </a:rPr>
              <a:t>208  zm. </a:t>
            </a:r>
            <a:r>
              <a:rPr lang="pl-PL" b="1" i="1" dirty="0">
                <a:solidFill>
                  <a:schemeClr val="tx2"/>
                </a:solidFill>
                <a:effectLst>
                  <a:outerShdw blurRad="38100" dist="38100" dir="2700000" algn="tl">
                    <a:srgbClr val="000000">
                      <a:alpha val="43137"/>
                    </a:srgbClr>
                  </a:outerShdw>
                </a:effectLst>
              </a:rPr>
              <a:t>)</a:t>
            </a:r>
          </a:p>
          <a:p>
            <a:pPr marL="0" indent="0">
              <a:buNone/>
            </a:pPr>
            <a:r>
              <a:rPr lang="pl-PL" dirty="0" smtClean="0"/>
              <a:t>	</a:t>
            </a:r>
          </a:p>
          <a:p>
            <a:pPr marL="0" indent="0">
              <a:buNone/>
            </a:pPr>
            <a:r>
              <a:rPr lang="pl-PL" dirty="0">
                <a:solidFill>
                  <a:schemeClr val="tx1"/>
                </a:solidFill>
                <a:latin typeface="Times New Roman" panose="02020603050405020304" pitchFamily="18" charset="0"/>
                <a:cs typeface="Times New Roman" panose="02020603050405020304" pitchFamily="18" charset="0"/>
              </a:rPr>
              <a:t>	</a:t>
            </a:r>
            <a:r>
              <a:rPr lang="pl-PL" dirty="0" smtClean="0">
                <a:solidFill>
                  <a:schemeClr val="tx1"/>
                </a:solidFill>
                <a:latin typeface="Times New Roman" panose="02020603050405020304" pitchFamily="18" charset="0"/>
                <a:cs typeface="Times New Roman" panose="02020603050405020304" pitchFamily="18" charset="0"/>
              </a:rPr>
              <a:t>Ustawa reguluje ubezpieczenie społeczne rolników. Realizację zadań wynikających z Ustawy powierzono odrębnej instytucji – Kasie Rolniczego Ubezpieczenia Społecznego.</a:t>
            </a:r>
          </a:p>
        </p:txBody>
      </p:sp>
    </p:spTree>
    <p:extLst>
      <p:ext uri="{BB962C8B-B14F-4D97-AF65-F5344CB8AC3E}">
        <p14:creationId xmlns:p14="http://schemas.microsoft.com/office/powerpoint/2010/main" val="3743831237"/>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72440" y="1135380"/>
            <a:ext cx="8214360" cy="4990783"/>
          </a:xfrm>
        </p:spPr>
        <p:txBody>
          <a:bodyPr>
            <a:normAutofit lnSpcReduction="10000"/>
          </a:bodyPr>
          <a:lstStyle/>
          <a:p>
            <a:pPr marL="0" indent="0">
              <a:buNone/>
            </a:pPr>
            <a:r>
              <a:rPr lang="pl-PL" dirty="0" smtClean="0">
                <a:latin typeface="Times New Roman" panose="02020603050405020304" pitchFamily="18" charset="0"/>
                <a:cs typeface="Times New Roman" panose="02020603050405020304" pitchFamily="18" charset="0"/>
              </a:rPr>
              <a:t>	</a:t>
            </a:r>
            <a:r>
              <a:rPr lang="pl-PL" dirty="0" smtClean="0">
                <a:solidFill>
                  <a:schemeClr val="tx1"/>
                </a:solidFill>
                <a:latin typeface="Times New Roman" panose="02020603050405020304" pitchFamily="18" charset="0"/>
                <a:cs typeface="Times New Roman" panose="02020603050405020304" pitchFamily="18" charset="0"/>
              </a:rPr>
              <a:t>Zadania KRUS obejmują m.in.:</a:t>
            </a:r>
          </a:p>
          <a:p>
            <a:r>
              <a:rPr lang="pl-PL" sz="1900" dirty="0" smtClean="0">
                <a:solidFill>
                  <a:schemeClr val="tx1"/>
                </a:solidFill>
                <a:latin typeface="Times New Roman" panose="02020603050405020304" pitchFamily="18" charset="0"/>
                <a:cs typeface="Times New Roman" panose="02020603050405020304" pitchFamily="18" charset="0"/>
              </a:rPr>
              <a:t>obsługę rolników w  sprawach dotyczących obejmowania ubezpieczeniem społecznym rolników i opłacania składek na to ubezpieczenie</a:t>
            </a:r>
          </a:p>
          <a:p>
            <a:r>
              <a:rPr lang="pl-PL" sz="1900" dirty="0" smtClean="0">
                <a:solidFill>
                  <a:schemeClr val="tx1"/>
                </a:solidFill>
                <a:latin typeface="Times New Roman" panose="02020603050405020304" pitchFamily="18" charset="0"/>
                <a:cs typeface="Times New Roman" panose="02020603050405020304" pitchFamily="18" charset="0"/>
              </a:rPr>
              <a:t>przyznawanie </a:t>
            </a:r>
            <a:r>
              <a:rPr lang="pl-PL" sz="1900" dirty="0">
                <a:solidFill>
                  <a:schemeClr val="tx1"/>
                </a:solidFill>
                <a:latin typeface="Times New Roman" panose="02020603050405020304" pitchFamily="18" charset="0"/>
                <a:cs typeface="Times New Roman" panose="02020603050405020304" pitchFamily="18" charset="0"/>
              </a:rPr>
              <a:t>i wypłaty świadczeń pieniężnych z dwóch rodzajów ubezpieczeń:</a:t>
            </a:r>
          </a:p>
          <a:p>
            <a:pPr>
              <a:buFont typeface="Wingdings" panose="05000000000000000000" pitchFamily="2" charset="2"/>
              <a:buChar char="ü"/>
            </a:pPr>
            <a:r>
              <a:rPr lang="pl-PL" sz="1900" dirty="0">
                <a:solidFill>
                  <a:schemeClr val="tx1"/>
                </a:solidFill>
                <a:latin typeface="Times New Roman" panose="02020603050405020304" pitchFamily="18" charset="0"/>
                <a:cs typeface="Times New Roman" panose="02020603050405020304" pitchFamily="18" charset="0"/>
              </a:rPr>
              <a:t>emerytalno-rentowego,</a:t>
            </a:r>
          </a:p>
          <a:p>
            <a:pPr>
              <a:buFont typeface="Wingdings" panose="05000000000000000000" pitchFamily="2" charset="2"/>
              <a:buChar char="ü"/>
            </a:pPr>
            <a:r>
              <a:rPr lang="pl-PL" sz="1900" dirty="0">
                <a:solidFill>
                  <a:schemeClr val="tx1"/>
                </a:solidFill>
                <a:latin typeface="Times New Roman" panose="02020603050405020304" pitchFamily="18" charset="0"/>
                <a:cs typeface="Times New Roman" panose="02020603050405020304" pitchFamily="18" charset="0"/>
              </a:rPr>
              <a:t>wypadkowego, chorobowego, macierzyńskiego,</a:t>
            </a:r>
          </a:p>
          <a:p>
            <a:r>
              <a:rPr lang="pl-PL" sz="1900" dirty="0">
                <a:solidFill>
                  <a:schemeClr val="tx1"/>
                </a:solidFill>
                <a:latin typeface="Times New Roman" panose="02020603050405020304" pitchFamily="18" charset="0"/>
                <a:cs typeface="Times New Roman" panose="02020603050405020304" pitchFamily="18" charset="0"/>
              </a:rPr>
              <a:t>prowadzenie działalności prewencyjnej oraz eliminowania zagrożeń w miejscu pracy i życia rolników</a:t>
            </a:r>
          </a:p>
          <a:p>
            <a:r>
              <a:rPr lang="pl-PL" sz="1900" dirty="0">
                <a:solidFill>
                  <a:schemeClr val="tx1"/>
                </a:solidFill>
                <a:latin typeface="Times New Roman" panose="02020603050405020304" pitchFamily="18" charset="0"/>
                <a:cs typeface="Times New Roman" panose="02020603050405020304" pitchFamily="18" charset="0"/>
              </a:rPr>
              <a:t>Prowadzenie rehabilitacji leczniczej dla osób uprawnionych do świadczeń KRUS, zagrożonych niezdolnością do pracy, lub okresowo całkowicie niezdolnych do pracy w gospodarstwie </a:t>
            </a:r>
            <a:r>
              <a:rPr lang="pl-PL" sz="1900" dirty="0" smtClean="0">
                <a:solidFill>
                  <a:schemeClr val="tx1"/>
                </a:solidFill>
                <a:latin typeface="Times New Roman" panose="02020603050405020304" pitchFamily="18" charset="0"/>
                <a:cs typeface="Times New Roman" panose="02020603050405020304" pitchFamily="18" charset="0"/>
              </a:rPr>
              <a:t>rolnym</a:t>
            </a:r>
          </a:p>
          <a:p>
            <a:pPr marL="0" indent="0">
              <a:buNone/>
            </a:pPr>
            <a:r>
              <a:rPr lang="pl-PL" dirty="0">
                <a:solidFill>
                  <a:schemeClr val="tx1"/>
                </a:solidFill>
                <a:latin typeface="Times New Roman" panose="02020603050405020304" pitchFamily="18" charset="0"/>
                <a:cs typeface="Times New Roman" panose="02020603050405020304" pitchFamily="18" charset="0"/>
              </a:rPr>
              <a:t>	</a:t>
            </a:r>
            <a:endParaRPr lang="pl-PL" dirty="0" smtClean="0">
              <a:solidFill>
                <a:schemeClr val="tx1"/>
              </a:solidFill>
              <a:latin typeface="Times New Roman" panose="02020603050405020304" pitchFamily="18" charset="0"/>
              <a:cs typeface="Times New Roman" panose="02020603050405020304" pitchFamily="18" charset="0"/>
            </a:endParaRPr>
          </a:p>
          <a:p>
            <a:pPr marL="0" indent="0">
              <a:buNone/>
            </a:pPr>
            <a:r>
              <a:rPr lang="pl-PL" dirty="0">
                <a:solidFill>
                  <a:schemeClr val="tx1"/>
                </a:solidFill>
                <a:latin typeface="Times New Roman" panose="02020603050405020304" pitchFamily="18" charset="0"/>
                <a:cs typeface="Times New Roman" panose="02020603050405020304" pitchFamily="18" charset="0"/>
              </a:rPr>
              <a:t>	</a:t>
            </a:r>
            <a:r>
              <a:rPr lang="pl-PL" dirty="0" smtClean="0">
                <a:solidFill>
                  <a:schemeClr val="tx1"/>
                </a:solidFill>
                <a:latin typeface="Times New Roman" panose="02020603050405020304" pitchFamily="18" charset="0"/>
                <a:cs typeface="Times New Roman" panose="02020603050405020304" pitchFamily="18" charset="0"/>
              </a:rPr>
              <a:t>Kasa </a:t>
            </a:r>
            <a:r>
              <a:rPr lang="pl-PL" dirty="0">
                <a:solidFill>
                  <a:schemeClr val="tx1"/>
                </a:solidFill>
                <a:latin typeface="Times New Roman" panose="02020603050405020304" pitchFamily="18" charset="0"/>
                <a:cs typeface="Times New Roman" panose="02020603050405020304" pitchFamily="18" charset="0"/>
              </a:rPr>
              <a:t>realizuje również zadania związane z koordynacją zabezpieczenia społecznego w krajach Unii Europejskiej</a:t>
            </a:r>
            <a:endParaRPr lang="pl-PL" dirty="0" smtClean="0">
              <a:solidFill>
                <a:schemeClr val="tx1"/>
              </a:solidFill>
              <a:latin typeface="Times New Roman" panose="02020603050405020304" pitchFamily="18" charset="0"/>
              <a:cs typeface="Times New Roman" panose="02020603050405020304" pitchFamily="18" charset="0"/>
            </a:endParaRPr>
          </a:p>
          <a:p>
            <a:endParaRPr lang="pl-PL" dirty="0">
              <a:solidFill>
                <a:schemeClr val="tx1"/>
              </a:solidFill>
              <a:latin typeface="Times New Roman" panose="02020603050405020304" pitchFamily="18" charset="0"/>
              <a:cs typeface="Times New Roman" panose="02020603050405020304" pitchFamily="18" charset="0"/>
            </a:endParaRPr>
          </a:p>
          <a:p>
            <a:endParaRPr lang="pl-PL" dirty="0">
              <a:solidFill>
                <a:schemeClr val="tx1"/>
              </a:solidFill>
            </a:endParaRPr>
          </a:p>
        </p:txBody>
      </p:sp>
    </p:spTree>
    <p:extLst>
      <p:ext uri="{BB962C8B-B14F-4D97-AF65-F5344CB8AC3E}">
        <p14:creationId xmlns:p14="http://schemas.microsoft.com/office/powerpoint/2010/main" val="18000097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052736"/>
            <a:ext cx="8229600" cy="5073427"/>
          </a:xfrm>
        </p:spPr>
        <p:txBody>
          <a:bodyPr>
            <a:normAutofit fontScale="92500" lnSpcReduction="20000"/>
          </a:bodyPr>
          <a:lstStyle/>
          <a:p>
            <a:pPr marL="0" indent="0">
              <a:buNone/>
            </a:pPr>
            <a:r>
              <a:rPr lang="pl-PL" sz="1600" dirty="0" smtClean="0">
                <a:solidFill>
                  <a:schemeClr val="tx1"/>
                </a:solidFill>
                <a:latin typeface="Times New Roman" panose="02020603050405020304" pitchFamily="18" charset="0"/>
                <a:cs typeface="Times New Roman" panose="02020603050405020304" pitchFamily="18" charset="0"/>
              </a:rPr>
              <a:t>	</a:t>
            </a:r>
          </a:p>
          <a:p>
            <a:pPr marL="0" indent="0">
              <a:buNone/>
            </a:pPr>
            <a:endParaRPr lang="pl-PL" sz="1600" dirty="0">
              <a:solidFill>
                <a:schemeClr val="tx1"/>
              </a:solidFill>
              <a:latin typeface="Times New Roman" panose="02020603050405020304" pitchFamily="18" charset="0"/>
              <a:cs typeface="Times New Roman" panose="02020603050405020304" pitchFamily="18" charset="0"/>
            </a:endParaRPr>
          </a:p>
          <a:p>
            <a:pPr marL="0" indent="0">
              <a:lnSpc>
                <a:spcPct val="150000"/>
              </a:lnSpc>
              <a:buNone/>
            </a:pPr>
            <a:r>
              <a:rPr lang="pl-PL" sz="1600" dirty="0" smtClean="0">
                <a:solidFill>
                  <a:schemeClr val="tx1"/>
                </a:solidFill>
                <a:latin typeface="Times New Roman" panose="02020603050405020304" pitchFamily="18" charset="0"/>
                <a:cs typeface="Times New Roman" panose="02020603050405020304" pitchFamily="18" charset="0"/>
              </a:rPr>
              <a:t>	</a:t>
            </a:r>
            <a:r>
              <a:rPr lang="pl-PL" sz="1700" dirty="0" smtClean="0">
                <a:solidFill>
                  <a:schemeClr val="tx1"/>
                </a:solidFill>
                <a:latin typeface="Times New Roman" panose="02020603050405020304" pitchFamily="18" charset="0"/>
                <a:cs typeface="Times New Roman" panose="02020603050405020304" pitchFamily="18" charset="0"/>
              </a:rPr>
              <a:t>Zasiłek </a:t>
            </a:r>
            <a:r>
              <a:rPr lang="pl-PL" sz="1700" dirty="0">
                <a:solidFill>
                  <a:schemeClr val="tx1"/>
                </a:solidFill>
                <a:latin typeface="Times New Roman" panose="02020603050405020304" pitchFamily="18" charset="0"/>
                <a:cs typeface="Times New Roman" panose="02020603050405020304" pitchFamily="18" charset="0"/>
              </a:rPr>
              <a:t>chorobowy przysługuje również osobie, która stała się niezdolna do pracy po ustaniu tytułu ubezpieczenia chorobowego ( po ustaniu zatrudnienia ) jeżeli niezdolność do pracy trwała bez przerwy co najmniej 30 dni i powstała:</a:t>
            </a:r>
          </a:p>
          <a:p>
            <a:pPr lvl="0">
              <a:lnSpc>
                <a:spcPct val="150000"/>
              </a:lnSpc>
            </a:pPr>
            <a:r>
              <a:rPr lang="pl-PL" sz="1700" dirty="0" smtClean="0">
                <a:solidFill>
                  <a:schemeClr val="tx1"/>
                </a:solidFill>
                <a:latin typeface="Times New Roman" panose="02020603050405020304" pitchFamily="18" charset="0"/>
                <a:cs typeface="Times New Roman" panose="02020603050405020304" pitchFamily="18" charset="0"/>
              </a:rPr>
              <a:t>nie </a:t>
            </a:r>
            <a:r>
              <a:rPr lang="pl-PL" sz="1700" dirty="0">
                <a:solidFill>
                  <a:schemeClr val="tx1"/>
                </a:solidFill>
                <a:latin typeface="Times New Roman" panose="02020603050405020304" pitchFamily="18" charset="0"/>
                <a:cs typeface="Times New Roman" panose="02020603050405020304" pitchFamily="18" charset="0"/>
              </a:rPr>
              <a:t>później niż w ciągu 14 dni od ustania tytułu ubezpieczenia chorobowego</a:t>
            </a:r>
            <a:r>
              <a:rPr lang="pl-PL" sz="1700" dirty="0" smtClean="0">
                <a:solidFill>
                  <a:schemeClr val="tx1"/>
                </a:solidFill>
                <a:latin typeface="Times New Roman" panose="02020603050405020304" pitchFamily="18" charset="0"/>
                <a:cs typeface="Times New Roman" panose="02020603050405020304" pitchFamily="18" charset="0"/>
              </a:rPr>
              <a:t>; </a:t>
            </a:r>
          </a:p>
          <a:p>
            <a:pPr marL="0" lvl="0" indent="0">
              <a:lnSpc>
                <a:spcPct val="150000"/>
              </a:lnSpc>
              <a:buNone/>
            </a:pPr>
            <a:endParaRPr lang="pl-PL" sz="1700" dirty="0" smtClean="0">
              <a:solidFill>
                <a:schemeClr val="tx1"/>
              </a:solidFill>
              <a:latin typeface="Times New Roman" panose="02020603050405020304" pitchFamily="18" charset="0"/>
              <a:cs typeface="Times New Roman" panose="02020603050405020304" pitchFamily="18" charset="0"/>
            </a:endParaRPr>
          </a:p>
          <a:p>
            <a:pPr lvl="0">
              <a:lnSpc>
                <a:spcPct val="150000"/>
              </a:lnSpc>
            </a:pPr>
            <a:r>
              <a:rPr lang="pl-PL" sz="1700" dirty="0" smtClean="0">
                <a:solidFill>
                  <a:schemeClr val="tx1"/>
                </a:solidFill>
                <a:latin typeface="Times New Roman" panose="02020603050405020304" pitchFamily="18" charset="0"/>
                <a:cs typeface="Times New Roman" panose="02020603050405020304" pitchFamily="18" charset="0"/>
              </a:rPr>
              <a:t>nie </a:t>
            </a:r>
            <a:r>
              <a:rPr lang="pl-PL" sz="1700" dirty="0">
                <a:solidFill>
                  <a:schemeClr val="tx1"/>
                </a:solidFill>
                <a:latin typeface="Times New Roman" panose="02020603050405020304" pitchFamily="18" charset="0"/>
                <a:cs typeface="Times New Roman" panose="02020603050405020304" pitchFamily="18" charset="0"/>
              </a:rPr>
              <a:t>później niż w ciągu 3 miesięcy od ustania tytułu ubezpieczenia chorobowego - w razie choroby zakaźnej, której okres wylęgania jest dłuższy niż 14 dni, lub innej choroby, której objawy chorobowe ujawniają się po okresie dłuższym niż 14 dni od początku choroby.</a:t>
            </a:r>
          </a:p>
          <a:p>
            <a:pPr>
              <a:lnSpc>
                <a:spcPct val="150000"/>
              </a:lnSpc>
            </a:pPr>
            <a:endParaRPr lang="pl-PL" sz="1700" dirty="0" smtClean="0">
              <a:solidFill>
                <a:schemeClr val="tx1"/>
              </a:solidFill>
              <a:latin typeface="Times New Roman" panose="02020603050405020304" pitchFamily="18" charset="0"/>
              <a:cs typeface="Times New Roman" panose="02020603050405020304" pitchFamily="18" charset="0"/>
            </a:endParaRPr>
          </a:p>
          <a:p>
            <a:pPr marL="0" indent="0">
              <a:lnSpc>
                <a:spcPct val="150000"/>
              </a:lnSpc>
              <a:buNone/>
            </a:pPr>
            <a:r>
              <a:rPr lang="pl-PL" sz="1700" dirty="0" smtClean="0">
                <a:solidFill>
                  <a:schemeClr val="tx1"/>
                </a:solidFill>
                <a:latin typeface="Times New Roman" panose="02020603050405020304" pitchFamily="18" charset="0"/>
                <a:cs typeface="Times New Roman" panose="02020603050405020304" pitchFamily="18" charset="0"/>
              </a:rPr>
              <a:t>	Zasiłek </a:t>
            </a:r>
            <a:r>
              <a:rPr lang="pl-PL" sz="1700" dirty="0">
                <a:solidFill>
                  <a:schemeClr val="tx1"/>
                </a:solidFill>
                <a:latin typeface="Times New Roman" panose="02020603050405020304" pitchFamily="18" charset="0"/>
                <a:cs typeface="Times New Roman" panose="02020603050405020304" pitchFamily="18" charset="0"/>
              </a:rPr>
              <a:t>chorobowy przysługuje przez okres trwania niezdolności do pracy z powodu choroby </a:t>
            </a:r>
            <a:r>
              <a:rPr lang="pl-PL" sz="1700" b="1" dirty="0" smtClean="0">
                <a:solidFill>
                  <a:schemeClr val="tx1"/>
                </a:solidFill>
                <a:latin typeface="Times New Roman" panose="02020603050405020304" pitchFamily="18" charset="0"/>
                <a:cs typeface="Times New Roman" panose="02020603050405020304" pitchFamily="18" charset="0"/>
              </a:rPr>
              <a:t>nie </a:t>
            </a:r>
            <a:r>
              <a:rPr lang="pl-PL" sz="1700" b="1" dirty="0">
                <a:solidFill>
                  <a:schemeClr val="tx1"/>
                </a:solidFill>
                <a:latin typeface="Times New Roman" panose="02020603050405020304" pitchFamily="18" charset="0"/>
                <a:cs typeface="Times New Roman" panose="02020603050405020304" pitchFamily="18" charset="0"/>
              </a:rPr>
              <a:t>dłużej jednak niż przez 182 dni</a:t>
            </a:r>
            <a:r>
              <a:rPr lang="pl-PL" sz="1700" dirty="0">
                <a:solidFill>
                  <a:schemeClr val="tx1"/>
                </a:solidFill>
                <a:latin typeface="Times New Roman" panose="02020603050405020304" pitchFamily="18" charset="0"/>
                <a:cs typeface="Times New Roman" panose="02020603050405020304" pitchFamily="18" charset="0"/>
              </a:rPr>
              <a:t> ( </a:t>
            </a:r>
            <a:r>
              <a:rPr lang="pl-PL" sz="1700" u="sng" dirty="0">
                <a:solidFill>
                  <a:schemeClr val="tx1"/>
                </a:solidFill>
                <a:latin typeface="Times New Roman" panose="02020603050405020304" pitchFamily="18" charset="0"/>
                <a:cs typeface="Times New Roman" panose="02020603050405020304" pitchFamily="18" charset="0"/>
              </a:rPr>
              <a:t>okres zasiłkowy</a:t>
            </a:r>
            <a:r>
              <a:rPr lang="pl-PL" sz="1700" dirty="0">
                <a:solidFill>
                  <a:schemeClr val="tx1"/>
                </a:solidFill>
                <a:latin typeface="Times New Roman" panose="02020603050405020304" pitchFamily="18" charset="0"/>
                <a:cs typeface="Times New Roman" panose="02020603050405020304" pitchFamily="18" charset="0"/>
              </a:rPr>
              <a:t> ) a jeżeli niezdolność do pracy została spowodowana gruźlicą lub występuje w trakcie ciąży - nie dłużej niż przez 270 dni</a:t>
            </a:r>
            <a:r>
              <a:rPr lang="pl-PL" sz="1700" dirty="0" smtClean="0">
                <a:solidFill>
                  <a:schemeClr val="tx1"/>
                </a:solidFill>
                <a:latin typeface="Times New Roman" panose="02020603050405020304" pitchFamily="18" charset="0"/>
                <a:cs typeface="Times New Roman" panose="02020603050405020304" pitchFamily="18" charset="0"/>
              </a:rPr>
              <a:t>.</a:t>
            </a:r>
            <a:endParaRPr lang="pl-PL" sz="1700" dirty="0">
              <a:solidFill>
                <a:schemeClr val="tx1"/>
              </a:solidFill>
              <a:latin typeface="Times New Roman" panose="02020603050405020304" pitchFamily="18" charset="0"/>
              <a:cs typeface="Times New Roman" panose="02020603050405020304" pitchFamily="18" charset="0"/>
            </a:endParaRPr>
          </a:p>
          <a:p>
            <a:pPr marL="0" indent="0">
              <a:lnSpc>
                <a:spcPct val="150000"/>
              </a:lnSpc>
              <a:buNone/>
            </a:pPr>
            <a:r>
              <a:rPr lang="pl-PL" sz="1600" dirty="0" smtClean="0">
                <a:latin typeface="Times New Roman" panose="02020603050405020304" pitchFamily="18" charset="0"/>
                <a:cs typeface="Times New Roman" panose="02020603050405020304" pitchFamily="18" charset="0"/>
              </a:rPr>
              <a:t>	</a:t>
            </a:r>
            <a:endParaRPr lang="pl-PL" sz="16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95341453"/>
      </p:ext>
    </p:extLst>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916832"/>
            <a:ext cx="8229600" cy="4209331"/>
          </a:xfrm>
        </p:spPr>
        <p:txBody>
          <a:bodyPr>
            <a:normAutofit/>
          </a:bodyPr>
          <a:lstStyle/>
          <a:p>
            <a:pPr marL="0" indent="0" algn="just">
              <a:buNone/>
            </a:pPr>
            <a:r>
              <a:rPr lang="pl-PL" sz="2000" dirty="0" smtClean="0"/>
              <a:t>	</a:t>
            </a:r>
            <a:r>
              <a:rPr lang="pl-PL" sz="2000" dirty="0" smtClean="0">
                <a:solidFill>
                  <a:schemeClr val="tx1"/>
                </a:solidFill>
                <a:latin typeface="Times New Roman" panose="02020603050405020304" pitchFamily="18" charset="0"/>
                <a:cs typeface="Times New Roman" panose="02020603050405020304" pitchFamily="18" charset="0"/>
              </a:rPr>
              <a:t>Od </a:t>
            </a:r>
            <a:r>
              <a:rPr lang="pl-PL" sz="2000" dirty="0">
                <a:solidFill>
                  <a:schemeClr val="tx1"/>
                </a:solidFill>
                <a:latin typeface="Times New Roman" panose="02020603050405020304" pitchFamily="18" charset="0"/>
                <a:cs typeface="Times New Roman" panose="02020603050405020304" pitchFamily="18" charset="0"/>
              </a:rPr>
              <a:t>1997r. KRUS prowadzi odrębny dwuinstancyjny system orzecznictwa lekarskiego w związku z ustalaniem prawa ubezpieczonego w KRUS do świadczeń zależnych od niezdolności do pracy w gospodarstwie rolnym lub medycznej oceny stanu </a:t>
            </a:r>
            <a:r>
              <a:rPr lang="pl-PL" sz="2000" dirty="0" smtClean="0">
                <a:solidFill>
                  <a:schemeClr val="tx1"/>
                </a:solidFill>
                <a:latin typeface="Times New Roman" panose="02020603050405020304" pitchFamily="18" charset="0"/>
                <a:cs typeface="Times New Roman" panose="02020603050405020304" pitchFamily="18" charset="0"/>
              </a:rPr>
              <a:t>zdrowia. </a:t>
            </a:r>
          </a:p>
          <a:p>
            <a:pPr marL="0" indent="0" algn="just">
              <a:buNone/>
            </a:pPr>
            <a:r>
              <a:rPr lang="pl-PL" sz="2000" dirty="0">
                <a:solidFill>
                  <a:schemeClr val="tx1"/>
                </a:solidFill>
                <a:latin typeface="Times New Roman" panose="02020603050405020304" pitchFamily="18" charset="0"/>
                <a:cs typeface="Times New Roman" panose="02020603050405020304" pitchFamily="18" charset="0"/>
              </a:rPr>
              <a:t>	</a:t>
            </a:r>
            <a:endParaRPr lang="pl-PL" sz="2000" dirty="0" smtClean="0">
              <a:solidFill>
                <a:schemeClr val="tx1"/>
              </a:solidFill>
              <a:latin typeface="Times New Roman" panose="02020603050405020304" pitchFamily="18" charset="0"/>
              <a:cs typeface="Times New Roman" panose="02020603050405020304" pitchFamily="18" charset="0"/>
            </a:endParaRPr>
          </a:p>
          <a:p>
            <a:pPr marL="0" indent="0" algn="just">
              <a:buNone/>
            </a:pPr>
            <a:r>
              <a:rPr lang="pl-PL" sz="2000" dirty="0">
                <a:solidFill>
                  <a:schemeClr val="tx1"/>
                </a:solidFill>
                <a:latin typeface="Times New Roman" panose="02020603050405020304" pitchFamily="18" charset="0"/>
                <a:cs typeface="Times New Roman" panose="02020603050405020304" pitchFamily="18" charset="0"/>
              </a:rPr>
              <a:t>	</a:t>
            </a:r>
            <a:r>
              <a:rPr lang="pl-PL" sz="2000" dirty="0" smtClean="0">
                <a:solidFill>
                  <a:schemeClr val="tx1"/>
                </a:solidFill>
                <a:latin typeface="Times New Roman" panose="02020603050405020304" pitchFamily="18" charset="0"/>
                <a:cs typeface="Times New Roman" panose="02020603050405020304" pitchFamily="18" charset="0"/>
              </a:rPr>
              <a:t>Orzeczenia wydają: </a:t>
            </a:r>
          </a:p>
          <a:p>
            <a:pPr algn="just"/>
            <a:r>
              <a:rPr lang="pl-PL" sz="2000" dirty="0" smtClean="0">
                <a:solidFill>
                  <a:schemeClr val="tx1"/>
                </a:solidFill>
                <a:latin typeface="Times New Roman" panose="02020603050405020304" pitchFamily="18" charset="0"/>
                <a:cs typeface="Times New Roman" panose="02020603050405020304" pitchFamily="18" charset="0"/>
              </a:rPr>
              <a:t>lekarz rzeczoznawca (I instancja)</a:t>
            </a:r>
          </a:p>
          <a:p>
            <a:pPr algn="just"/>
            <a:r>
              <a:rPr lang="pl-PL" sz="2000" dirty="0" smtClean="0">
                <a:solidFill>
                  <a:schemeClr val="tx1"/>
                </a:solidFill>
                <a:latin typeface="Times New Roman" panose="02020603050405020304" pitchFamily="18" charset="0"/>
                <a:cs typeface="Times New Roman" panose="02020603050405020304" pitchFamily="18" charset="0"/>
              </a:rPr>
              <a:t>komisja </a:t>
            </a:r>
            <a:r>
              <a:rPr lang="pl-PL" sz="2000" dirty="0">
                <a:solidFill>
                  <a:schemeClr val="tx1"/>
                </a:solidFill>
                <a:latin typeface="Times New Roman" panose="02020603050405020304" pitchFamily="18" charset="0"/>
                <a:cs typeface="Times New Roman" panose="02020603050405020304" pitchFamily="18" charset="0"/>
              </a:rPr>
              <a:t>lekarska </a:t>
            </a:r>
            <a:r>
              <a:rPr lang="pl-PL" sz="2000" dirty="0" smtClean="0">
                <a:solidFill>
                  <a:schemeClr val="tx1"/>
                </a:solidFill>
                <a:latin typeface="Times New Roman" panose="02020603050405020304" pitchFamily="18" charset="0"/>
                <a:cs typeface="Times New Roman" panose="02020603050405020304" pitchFamily="18" charset="0"/>
              </a:rPr>
              <a:t>KRUS (II instancja), w </a:t>
            </a:r>
            <a:r>
              <a:rPr lang="pl-PL" sz="2000" dirty="0">
                <a:solidFill>
                  <a:schemeClr val="tx1"/>
                </a:solidFill>
                <a:latin typeface="Times New Roman" panose="02020603050405020304" pitchFamily="18" charset="0"/>
                <a:cs typeface="Times New Roman" panose="02020603050405020304" pitchFamily="18" charset="0"/>
              </a:rPr>
              <a:t>wyniku odwołania się rolnika od orzeczenia od lekarza rzeczoznawcy </a:t>
            </a:r>
            <a:r>
              <a:rPr lang="pl-PL" sz="2000" dirty="0" smtClean="0">
                <a:solidFill>
                  <a:schemeClr val="tx1"/>
                </a:solidFill>
                <a:latin typeface="Times New Roman" panose="02020603050405020304" pitchFamily="18" charset="0"/>
                <a:cs typeface="Times New Roman" panose="02020603050405020304" pitchFamily="18" charset="0"/>
              </a:rPr>
              <a:t>lub w wyniku </a:t>
            </a:r>
            <a:r>
              <a:rPr lang="pl-PL" sz="2000" dirty="0">
                <a:solidFill>
                  <a:schemeClr val="tx1"/>
                </a:solidFill>
                <a:latin typeface="Times New Roman" panose="02020603050405020304" pitchFamily="18" charset="0"/>
                <a:cs typeface="Times New Roman" panose="02020603050405020304" pitchFamily="18" charset="0"/>
              </a:rPr>
              <a:t>wniesienia zarzutu wadliwości </a:t>
            </a:r>
            <a:r>
              <a:rPr lang="pl-PL" sz="2000" dirty="0" smtClean="0">
                <a:solidFill>
                  <a:schemeClr val="tx1"/>
                </a:solidFill>
                <a:latin typeface="Times New Roman" panose="02020603050405020304" pitchFamily="18" charset="0"/>
                <a:cs typeface="Times New Roman" panose="02020603050405020304" pitchFamily="18" charset="0"/>
              </a:rPr>
              <a:t>przez lekarza regionalnego inspektora ds. orzecznictwa lekarskiego</a:t>
            </a:r>
            <a:endParaRPr lang="pl-PL" sz="2000" dirty="0">
              <a:solidFill>
                <a:schemeClr val="tx1"/>
              </a:solidFill>
              <a:latin typeface="Times New Roman" panose="02020603050405020304" pitchFamily="18" charset="0"/>
              <a:cs typeface="Times New Roman" panose="02020603050405020304" pitchFamily="18" charset="0"/>
            </a:endParaRPr>
          </a:p>
          <a:p>
            <a:pPr marL="0" indent="0">
              <a:buNone/>
            </a:pPr>
            <a:r>
              <a:rPr lang="pl-PL" sz="2000" dirty="0">
                <a:solidFill>
                  <a:schemeClr val="tx1"/>
                </a:solidFill>
                <a:latin typeface="Times New Roman" panose="02020603050405020304" pitchFamily="18" charset="0"/>
                <a:cs typeface="Times New Roman" panose="02020603050405020304" pitchFamily="18" charset="0"/>
              </a:rPr>
              <a:t>	</a:t>
            </a:r>
          </a:p>
          <a:p>
            <a:endParaRPr lang="pl-PL"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5463946"/>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95536" y="1628800"/>
            <a:ext cx="8291264" cy="4497363"/>
          </a:xfrm>
        </p:spPr>
        <p:txBody>
          <a:bodyPr/>
          <a:lstStyle/>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	Renta </a:t>
            </a:r>
            <a:r>
              <a:rPr lang="pl-PL" dirty="0">
                <a:solidFill>
                  <a:schemeClr val="tx1"/>
                </a:solidFill>
                <a:latin typeface="Times New Roman" panose="02020603050405020304" pitchFamily="18" charset="0"/>
                <a:cs typeface="Times New Roman" panose="02020603050405020304" pitchFamily="18" charset="0"/>
              </a:rPr>
              <a:t>rolnicza z tytułu niezdolności do pracy przysługuje ubezpieczonemu, który łącznie spełnia następujące warunki</a:t>
            </a:r>
            <a:r>
              <a:rPr lang="pl-PL" dirty="0" smtClean="0">
                <a:solidFill>
                  <a:schemeClr val="tx1"/>
                </a:solidFill>
                <a:latin typeface="Times New Roman" panose="02020603050405020304" pitchFamily="18" charset="0"/>
                <a:cs typeface="Times New Roman" panose="02020603050405020304" pitchFamily="18" charset="0"/>
              </a:rPr>
              <a:t>:</a:t>
            </a:r>
          </a:p>
          <a:p>
            <a:pPr marL="0" indent="0" algn="just">
              <a:buNone/>
            </a:pPr>
            <a:endParaRPr lang="pl-PL" dirty="0">
              <a:solidFill>
                <a:schemeClr val="tx1"/>
              </a:solidFill>
              <a:latin typeface="Times New Roman" panose="02020603050405020304" pitchFamily="18" charset="0"/>
              <a:cs typeface="Times New Roman" panose="02020603050405020304" pitchFamily="18" charset="0"/>
            </a:endParaRPr>
          </a:p>
          <a:p>
            <a:pPr lvl="0" algn="just"/>
            <a:r>
              <a:rPr lang="pl-PL" sz="2000" dirty="0">
                <a:solidFill>
                  <a:schemeClr val="tx1"/>
                </a:solidFill>
                <a:latin typeface="Times New Roman" panose="02020603050405020304" pitchFamily="18" charset="0"/>
                <a:cs typeface="Times New Roman" panose="02020603050405020304" pitchFamily="18" charset="0"/>
              </a:rPr>
              <a:t>podlegał ubezpieczeniu emerytalno-rentowemu przez wymagany okres; </a:t>
            </a:r>
            <a:endParaRPr lang="pl-PL" sz="2000" dirty="0" smtClean="0">
              <a:solidFill>
                <a:schemeClr val="tx1"/>
              </a:solidFill>
              <a:latin typeface="Times New Roman" panose="02020603050405020304" pitchFamily="18" charset="0"/>
              <a:cs typeface="Times New Roman" panose="02020603050405020304" pitchFamily="18" charset="0"/>
            </a:endParaRPr>
          </a:p>
          <a:p>
            <a:pPr lvl="0" algn="just"/>
            <a:endParaRPr lang="pl-PL" sz="2000" dirty="0">
              <a:solidFill>
                <a:schemeClr val="tx1"/>
              </a:solidFill>
              <a:latin typeface="Times New Roman" panose="02020603050405020304" pitchFamily="18" charset="0"/>
              <a:cs typeface="Times New Roman" panose="02020603050405020304" pitchFamily="18" charset="0"/>
            </a:endParaRPr>
          </a:p>
          <a:p>
            <a:pPr lvl="0" algn="just"/>
            <a:r>
              <a:rPr lang="pl-PL" sz="2000" dirty="0">
                <a:solidFill>
                  <a:schemeClr val="tx1"/>
                </a:solidFill>
                <a:latin typeface="Times New Roman" panose="02020603050405020304" pitchFamily="18" charset="0"/>
                <a:cs typeface="Times New Roman" panose="02020603050405020304" pitchFamily="18" charset="0"/>
              </a:rPr>
              <a:t>jest trwale lub okresowo całkowicie niezdolny do pracy w gospodarstwie rolnym</a:t>
            </a:r>
            <a:r>
              <a:rPr lang="pl-PL" sz="2000" dirty="0" smtClean="0">
                <a:solidFill>
                  <a:schemeClr val="tx1"/>
                </a:solidFill>
                <a:latin typeface="Times New Roman" panose="02020603050405020304" pitchFamily="18" charset="0"/>
                <a:cs typeface="Times New Roman" panose="02020603050405020304" pitchFamily="18" charset="0"/>
              </a:rPr>
              <a:t>;</a:t>
            </a:r>
          </a:p>
          <a:p>
            <a:pPr marL="0" lvl="0" indent="0" algn="just">
              <a:buNone/>
            </a:pPr>
            <a:r>
              <a:rPr lang="pl-PL" sz="2000" dirty="0" smtClean="0">
                <a:solidFill>
                  <a:schemeClr val="tx1"/>
                </a:solidFill>
                <a:latin typeface="Times New Roman" panose="02020603050405020304" pitchFamily="18" charset="0"/>
                <a:cs typeface="Times New Roman" panose="02020603050405020304" pitchFamily="18" charset="0"/>
              </a:rPr>
              <a:t> </a:t>
            </a:r>
            <a:endParaRPr lang="pl-PL" sz="2000" dirty="0">
              <a:solidFill>
                <a:schemeClr val="tx1"/>
              </a:solidFill>
              <a:latin typeface="Times New Roman" panose="02020603050405020304" pitchFamily="18" charset="0"/>
              <a:cs typeface="Times New Roman" panose="02020603050405020304" pitchFamily="18" charset="0"/>
            </a:endParaRPr>
          </a:p>
          <a:p>
            <a:pPr lvl="0" algn="just"/>
            <a:r>
              <a:rPr lang="pl-PL" sz="2000" dirty="0">
                <a:solidFill>
                  <a:schemeClr val="tx1"/>
                </a:solidFill>
                <a:latin typeface="Times New Roman" panose="02020603050405020304" pitchFamily="18" charset="0"/>
                <a:cs typeface="Times New Roman" panose="02020603050405020304" pitchFamily="18" charset="0"/>
              </a:rPr>
              <a:t>całkowita niezdolność do pracy w gospodarstwie rolnym powstała w okresie podlegania ubezpieczeniu emerytalno-rentowemu, nie później niż w ciągu 18 miesięcy od ustania tych okresów</a:t>
            </a:r>
            <a:endParaRPr lang="pl-PL" sz="2000" dirty="0"/>
          </a:p>
        </p:txBody>
      </p:sp>
    </p:spTree>
    <p:extLst>
      <p:ext uri="{BB962C8B-B14F-4D97-AF65-F5344CB8AC3E}">
        <p14:creationId xmlns:p14="http://schemas.microsoft.com/office/powerpoint/2010/main" val="1174125100"/>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052736"/>
            <a:ext cx="8229600" cy="5073427"/>
          </a:xfrm>
        </p:spPr>
        <p:txBody>
          <a:bodyPr>
            <a:normAutofit/>
          </a:bodyPr>
          <a:lstStyle/>
          <a:p>
            <a:pPr marL="0" indent="0" algn="just">
              <a:buNone/>
            </a:pPr>
            <a:r>
              <a:rPr lang="pl-PL" dirty="0" smtClean="0"/>
              <a:t>	</a:t>
            </a:r>
            <a:r>
              <a:rPr lang="pl-PL" sz="2000" dirty="0" smtClean="0">
                <a:solidFill>
                  <a:schemeClr val="tx1"/>
                </a:solidFill>
                <a:latin typeface="Times New Roman" panose="02020603050405020304" pitchFamily="18" charset="0"/>
                <a:cs typeface="Times New Roman" panose="02020603050405020304" pitchFamily="18" charset="0"/>
              </a:rPr>
              <a:t>Za </a:t>
            </a:r>
            <a:r>
              <a:rPr lang="pl-PL" sz="2000" dirty="0">
                <a:solidFill>
                  <a:schemeClr val="tx1"/>
                </a:solidFill>
                <a:latin typeface="Times New Roman" panose="02020603050405020304" pitchFamily="18" charset="0"/>
                <a:cs typeface="Times New Roman" panose="02020603050405020304" pitchFamily="18" charset="0"/>
              </a:rPr>
              <a:t>całkowicie niezdolnego do pracy w gospodarstwie rolnym uważa się ubezpieczonego, który z powodu naruszenia sprawności organizmu utracił zdolność do osobistego wykonywania pracy w gospodarstwie rolnym. </a:t>
            </a:r>
          </a:p>
          <a:p>
            <a:pPr marL="0" indent="0" algn="just">
              <a:buNone/>
            </a:pPr>
            <a:r>
              <a:rPr lang="pl-PL" sz="2000" dirty="0" smtClean="0">
                <a:solidFill>
                  <a:schemeClr val="tx1"/>
                </a:solidFill>
                <a:latin typeface="Times New Roman" panose="02020603050405020304" pitchFamily="18" charset="0"/>
                <a:cs typeface="Times New Roman" panose="02020603050405020304" pitchFamily="18" charset="0"/>
              </a:rPr>
              <a:t>	</a:t>
            </a:r>
          </a:p>
          <a:p>
            <a:pPr marL="0" indent="0" algn="just">
              <a:buNone/>
            </a:pPr>
            <a:r>
              <a:rPr lang="pl-PL" sz="2000" dirty="0" smtClean="0">
                <a:solidFill>
                  <a:schemeClr val="tx1"/>
                </a:solidFill>
                <a:latin typeface="Times New Roman" panose="02020603050405020304" pitchFamily="18" charset="0"/>
                <a:cs typeface="Times New Roman" panose="02020603050405020304" pitchFamily="18" charset="0"/>
              </a:rPr>
              <a:t>Całkowitą </a:t>
            </a:r>
            <a:r>
              <a:rPr lang="pl-PL" sz="2000" dirty="0">
                <a:solidFill>
                  <a:schemeClr val="tx1"/>
                </a:solidFill>
                <a:latin typeface="Times New Roman" panose="02020603050405020304" pitchFamily="18" charset="0"/>
                <a:cs typeface="Times New Roman" panose="02020603050405020304" pitchFamily="18" charset="0"/>
              </a:rPr>
              <a:t>niezdolność do pracy w gospodarstwie rolnym uznaje </a:t>
            </a:r>
            <a:r>
              <a:rPr lang="pl-PL" sz="2000" dirty="0" smtClean="0">
                <a:solidFill>
                  <a:schemeClr val="tx1"/>
                </a:solidFill>
                <a:latin typeface="Times New Roman" panose="02020603050405020304" pitchFamily="18" charset="0"/>
                <a:cs typeface="Times New Roman" panose="02020603050405020304" pitchFamily="18" charset="0"/>
              </a:rPr>
              <a:t>się za:</a:t>
            </a:r>
            <a:endParaRPr lang="pl-PL" sz="2000" dirty="0">
              <a:solidFill>
                <a:schemeClr val="tx1"/>
              </a:solidFill>
              <a:latin typeface="Times New Roman" panose="02020603050405020304" pitchFamily="18" charset="0"/>
              <a:cs typeface="Times New Roman" panose="02020603050405020304" pitchFamily="18" charset="0"/>
            </a:endParaRPr>
          </a:p>
          <a:p>
            <a:pPr lvl="0" algn="just"/>
            <a:r>
              <a:rPr lang="pl-PL" sz="2000" dirty="0">
                <a:solidFill>
                  <a:schemeClr val="tx1"/>
                </a:solidFill>
                <a:latin typeface="Times New Roman" panose="02020603050405020304" pitchFamily="18" charset="0"/>
                <a:cs typeface="Times New Roman" panose="02020603050405020304" pitchFamily="18" charset="0"/>
              </a:rPr>
              <a:t>trwałą, jeżeli ubezpieczony nie rokuje odzyskania zdolności do osobistego wykonywania pracy w gospodarstwie rolnym,</a:t>
            </a:r>
          </a:p>
          <a:p>
            <a:pPr lvl="0" algn="just"/>
            <a:r>
              <a:rPr lang="pl-PL" sz="2000" dirty="0">
                <a:solidFill>
                  <a:schemeClr val="tx1"/>
                </a:solidFill>
                <a:latin typeface="Times New Roman" panose="02020603050405020304" pitchFamily="18" charset="0"/>
                <a:cs typeface="Times New Roman" panose="02020603050405020304" pitchFamily="18" charset="0"/>
              </a:rPr>
              <a:t>okresową, jeżeli ubezpieczony rokuje odzyskanie zdolności do osobistego wykonywania pracy w gospodarstwie rolnym.</a:t>
            </a:r>
          </a:p>
          <a:p>
            <a:pPr marL="0" indent="0" algn="just">
              <a:buNone/>
            </a:pPr>
            <a:r>
              <a:rPr lang="pl-PL" sz="2000" dirty="0">
                <a:solidFill>
                  <a:schemeClr val="tx1"/>
                </a:solidFill>
                <a:latin typeface="Times New Roman" panose="02020603050405020304" pitchFamily="18" charset="0"/>
                <a:cs typeface="Times New Roman" panose="02020603050405020304" pitchFamily="18" charset="0"/>
              </a:rPr>
              <a:t> </a:t>
            </a:r>
          </a:p>
          <a:p>
            <a:pPr marL="0" indent="0" algn="just">
              <a:buNone/>
            </a:pPr>
            <a:r>
              <a:rPr lang="pl-PL" sz="2000" dirty="0" smtClean="0">
                <a:solidFill>
                  <a:schemeClr val="tx1"/>
                </a:solidFill>
                <a:latin typeface="Times New Roman" panose="02020603050405020304" pitchFamily="18" charset="0"/>
                <a:cs typeface="Times New Roman" panose="02020603050405020304" pitchFamily="18" charset="0"/>
              </a:rPr>
              <a:t>	Jeżeli </a:t>
            </a:r>
            <a:r>
              <a:rPr lang="pl-PL" sz="2000" dirty="0">
                <a:solidFill>
                  <a:schemeClr val="tx1"/>
                </a:solidFill>
                <a:latin typeface="Times New Roman" panose="02020603050405020304" pitchFamily="18" charset="0"/>
                <a:cs typeface="Times New Roman" panose="02020603050405020304" pitchFamily="18" charset="0"/>
              </a:rPr>
              <a:t>całkowita niezdolność do pracy w gospodarstwie rolnym powstała wskutek wypadku przy pracy rolniczej lub rolniczej choroby zawodowej, nie musi być spełniony warunek posiadania okresu ubezpieczenia emerytalno-rentowego.</a:t>
            </a:r>
          </a:p>
          <a:p>
            <a:endParaRPr lang="pl-PL"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3950688"/>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124744"/>
            <a:ext cx="8229600" cy="5001419"/>
          </a:xfrm>
        </p:spPr>
        <p:txBody>
          <a:bodyPr>
            <a:normAutofit/>
          </a:bodyPr>
          <a:lstStyle/>
          <a:p>
            <a:pPr marL="0" indent="0" algn="ctr">
              <a:buNone/>
            </a:pPr>
            <a:r>
              <a:rPr lang="pl-PL" b="1" i="1"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Ustawa z 27 sierpnia 1997r. o rehabilitacji zawodowej i społecznej oraz zatrudnianiu osób niepełnosprawnych </a:t>
            </a:r>
            <a:endParaRPr lang="pl-PL" b="1" i="1"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lgn="ctr">
              <a:buNone/>
            </a:pPr>
            <a:r>
              <a:rPr lang="pl-PL" b="1" i="1"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t j</a:t>
            </a:r>
            <a:r>
              <a:rPr lang="pl-PL" b="1" i="1"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pl-PL" b="1" i="1"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2023 </a:t>
            </a:r>
            <a:r>
              <a:rPr lang="pl-PL" b="1" i="1"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poz. </a:t>
            </a:r>
            <a:r>
              <a:rPr lang="pl-PL" b="1" i="1"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100 ze zm. </a:t>
            </a:r>
            <a:r>
              <a:rPr lang="pl-PL" b="1" i="1"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pPr marL="0" indent="0">
              <a:buNone/>
            </a:pPr>
            <a:endParaRPr lang="pl-PL" sz="1900" dirty="0" smtClean="0">
              <a:solidFill>
                <a:schemeClr val="tx1"/>
              </a:solidFill>
              <a:latin typeface="Times New Roman" panose="02020603050405020304" pitchFamily="18" charset="0"/>
              <a:cs typeface="Times New Roman" panose="02020603050405020304" pitchFamily="18" charset="0"/>
            </a:endParaRPr>
          </a:p>
          <a:p>
            <a:pPr marL="0" indent="0" algn="just">
              <a:buNone/>
            </a:pPr>
            <a:r>
              <a:rPr lang="pl-PL" sz="1900" dirty="0" smtClean="0">
                <a:solidFill>
                  <a:schemeClr val="tx1"/>
                </a:solidFill>
                <a:latin typeface="Times New Roman" panose="02020603050405020304" pitchFamily="18" charset="0"/>
                <a:cs typeface="Times New Roman" panose="02020603050405020304" pitchFamily="18" charset="0"/>
              </a:rPr>
              <a:t>	Niepełnosprawność </a:t>
            </a:r>
            <a:r>
              <a:rPr lang="pl-PL" sz="1900" dirty="0">
                <a:solidFill>
                  <a:schemeClr val="tx1"/>
                </a:solidFill>
                <a:latin typeface="Times New Roman" panose="02020603050405020304" pitchFamily="18" charset="0"/>
                <a:cs typeface="Times New Roman" panose="02020603050405020304" pitchFamily="18" charset="0"/>
              </a:rPr>
              <a:t>- oznacza trwałą lub okresową niezdolność do wypełniania ról społecznych z powodu stałego lub długotrwałego naruszenia sprawności organizmu, w szczególności powodującego niezdolność do pracy;</a:t>
            </a:r>
          </a:p>
          <a:p>
            <a:pPr marL="0" indent="0" algn="just">
              <a:buNone/>
            </a:pPr>
            <a:endParaRPr lang="pl-PL" sz="1800" dirty="0" smtClean="0">
              <a:solidFill>
                <a:schemeClr val="tx1"/>
              </a:solidFill>
              <a:latin typeface="Times New Roman" panose="02020603050405020304" pitchFamily="18" charset="0"/>
              <a:cs typeface="Times New Roman" panose="02020603050405020304" pitchFamily="18" charset="0"/>
            </a:endParaRPr>
          </a:p>
          <a:p>
            <a:pPr marL="0" indent="0" algn="just">
              <a:buNone/>
            </a:pPr>
            <a:r>
              <a:rPr lang="pl-PL" sz="1800" dirty="0" smtClean="0">
                <a:solidFill>
                  <a:schemeClr val="tx1"/>
                </a:solidFill>
                <a:latin typeface="Times New Roman" panose="02020603050405020304" pitchFamily="18" charset="0"/>
                <a:cs typeface="Times New Roman" panose="02020603050405020304" pitchFamily="18" charset="0"/>
              </a:rPr>
              <a:t>Ustawa </a:t>
            </a:r>
            <a:r>
              <a:rPr lang="pl-PL" sz="1800" dirty="0">
                <a:solidFill>
                  <a:schemeClr val="tx1"/>
                </a:solidFill>
                <a:latin typeface="Times New Roman" panose="02020603050405020304" pitchFamily="18" charset="0"/>
                <a:cs typeface="Times New Roman" panose="02020603050405020304" pitchFamily="18" charset="0"/>
              </a:rPr>
              <a:t>dotyczy osób, których niepełnosprawność została </a:t>
            </a:r>
            <a:r>
              <a:rPr lang="pl-PL" sz="1800" dirty="0" smtClean="0">
                <a:solidFill>
                  <a:schemeClr val="tx1"/>
                </a:solidFill>
                <a:latin typeface="Times New Roman" panose="02020603050405020304" pitchFamily="18" charset="0"/>
                <a:cs typeface="Times New Roman" panose="02020603050405020304" pitchFamily="18" charset="0"/>
              </a:rPr>
              <a:t>potwierdzona:</a:t>
            </a:r>
            <a:endParaRPr lang="pl-PL" sz="1800" dirty="0">
              <a:solidFill>
                <a:schemeClr val="tx1"/>
              </a:solidFill>
              <a:latin typeface="Times New Roman" panose="02020603050405020304" pitchFamily="18" charset="0"/>
              <a:cs typeface="Times New Roman" panose="02020603050405020304" pitchFamily="18" charset="0"/>
            </a:endParaRPr>
          </a:p>
          <a:p>
            <a:pPr lvl="0" algn="just"/>
            <a:r>
              <a:rPr lang="pl-PL" sz="1800" dirty="0">
                <a:solidFill>
                  <a:schemeClr val="tx1"/>
                </a:solidFill>
                <a:latin typeface="Times New Roman" panose="02020603050405020304" pitchFamily="18" charset="0"/>
                <a:cs typeface="Times New Roman" panose="02020603050405020304" pitchFamily="18" charset="0"/>
              </a:rPr>
              <a:t>o</a:t>
            </a:r>
            <a:r>
              <a:rPr lang="pl-PL" sz="1800" dirty="0" smtClean="0">
                <a:solidFill>
                  <a:schemeClr val="tx1"/>
                </a:solidFill>
                <a:latin typeface="Times New Roman" panose="02020603050405020304" pitchFamily="18" charset="0"/>
                <a:cs typeface="Times New Roman" panose="02020603050405020304" pitchFamily="18" charset="0"/>
              </a:rPr>
              <a:t>rzeczeniem o zakwalifikowaniu </a:t>
            </a:r>
            <a:r>
              <a:rPr lang="pl-PL" sz="1800" dirty="0">
                <a:solidFill>
                  <a:schemeClr val="tx1"/>
                </a:solidFill>
                <a:latin typeface="Times New Roman" panose="02020603050405020304" pitchFamily="18" charset="0"/>
                <a:cs typeface="Times New Roman" panose="02020603050405020304" pitchFamily="18" charset="0"/>
              </a:rPr>
              <a:t>przez organy orzekające do jednego z trzech stopni niepełnosprawności </a:t>
            </a:r>
          </a:p>
          <a:p>
            <a:pPr lvl="0" algn="just"/>
            <a:r>
              <a:rPr lang="pl-PL" sz="1800" dirty="0">
                <a:solidFill>
                  <a:schemeClr val="tx1"/>
                </a:solidFill>
                <a:latin typeface="Times New Roman" panose="02020603050405020304" pitchFamily="18" charset="0"/>
                <a:cs typeface="Times New Roman" panose="02020603050405020304" pitchFamily="18" charset="0"/>
              </a:rPr>
              <a:t>o</a:t>
            </a:r>
            <a:r>
              <a:rPr lang="pl-PL" sz="1800" dirty="0" smtClean="0">
                <a:solidFill>
                  <a:schemeClr val="tx1"/>
                </a:solidFill>
                <a:latin typeface="Times New Roman" panose="02020603050405020304" pitchFamily="18" charset="0"/>
                <a:cs typeface="Times New Roman" panose="02020603050405020304" pitchFamily="18" charset="0"/>
              </a:rPr>
              <a:t>rzeczeniem całkowitej </a:t>
            </a:r>
            <a:r>
              <a:rPr lang="pl-PL" sz="1800" dirty="0">
                <a:solidFill>
                  <a:schemeClr val="tx1"/>
                </a:solidFill>
                <a:latin typeface="Times New Roman" panose="02020603050405020304" pitchFamily="18" charset="0"/>
                <a:cs typeface="Times New Roman" panose="02020603050405020304" pitchFamily="18" charset="0"/>
              </a:rPr>
              <a:t>lub częściowej niezdolności do pracy na podstawie odrębnych przepisów, lub</a:t>
            </a:r>
          </a:p>
          <a:p>
            <a:pPr lvl="0" algn="just"/>
            <a:r>
              <a:rPr lang="pl-PL" sz="1800" dirty="0">
                <a:solidFill>
                  <a:schemeClr val="tx1"/>
                </a:solidFill>
                <a:latin typeface="Times New Roman" panose="02020603050405020304" pitchFamily="18" charset="0"/>
                <a:cs typeface="Times New Roman" panose="02020603050405020304" pitchFamily="18" charset="0"/>
              </a:rPr>
              <a:t>o</a:t>
            </a:r>
            <a:r>
              <a:rPr lang="pl-PL" sz="1800" dirty="0" smtClean="0">
                <a:solidFill>
                  <a:schemeClr val="tx1"/>
                </a:solidFill>
                <a:latin typeface="Times New Roman" panose="02020603050405020304" pitchFamily="18" charset="0"/>
                <a:cs typeface="Times New Roman" panose="02020603050405020304" pitchFamily="18" charset="0"/>
              </a:rPr>
              <a:t>rzeczeniem niepełnosprawności</a:t>
            </a:r>
            <a:r>
              <a:rPr lang="pl-PL" sz="1800" dirty="0">
                <a:solidFill>
                  <a:schemeClr val="tx1"/>
                </a:solidFill>
                <a:latin typeface="Times New Roman" panose="02020603050405020304" pitchFamily="18" charset="0"/>
                <a:cs typeface="Times New Roman" panose="02020603050405020304" pitchFamily="18" charset="0"/>
              </a:rPr>
              <a:t>, wydanym przed ukończeniem 16 roku życia</a:t>
            </a:r>
          </a:p>
          <a:p>
            <a:pPr algn="just"/>
            <a:endParaRPr lang="pl-PL" dirty="0"/>
          </a:p>
        </p:txBody>
      </p:sp>
    </p:spTree>
    <p:extLst>
      <p:ext uri="{BB962C8B-B14F-4D97-AF65-F5344CB8AC3E}">
        <p14:creationId xmlns:p14="http://schemas.microsoft.com/office/powerpoint/2010/main" val="3656194673"/>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1484784"/>
            <a:ext cx="8157592" cy="4093915"/>
          </a:xfrm>
        </p:spPr>
        <p:txBody>
          <a:bodyPr>
            <a:normAutofit/>
          </a:bodyPr>
          <a:lstStyle/>
          <a:p>
            <a:pPr marL="0" indent="0">
              <a:buNone/>
            </a:pPr>
            <a:r>
              <a:rPr lang="pl-PL" dirty="0" smtClean="0"/>
              <a:t>	</a:t>
            </a:r>
            <a:endParaRPr lang="pl-PL" dirty="0">
              <a:solidFill>
                <a:schemeClr val="tx1"/>
              </a:solidFill>
              <a:latin typeface="Times New Roman" panose="02020603050405020304" pitchFamily="18" charset="0"/>
              <a:cs typeface="Times New Roman" panose="02020603050405020304" pitchFamily="18" charset="0"/>
            </a:endParaRPr>
          </a:p>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	</a:t>
            </a:r>
            <a:r>
              <a:rPr lang="pl-PL" sz="1800" dirty="0" smtClean="0">
                <a:solidFill>
                  <a:schemeClr val="tx1"/>
                </a:solidFill>
                <a:latin typeface="Times New Roman" panose="02020603050405020304" pitchFamily="18" charset="0"/>
                <a:cs typeface="Times New Roman" panose="02020603050405020304" pitchFamily="18" charset="0"/>
              </a:rPr>
              <a:t>Osoby, </a:t>
            </a:r>
            <a:r>
              <a:rPr lang="pl-PL" sz="1800" dirty="0">
                <a:solidFill>
                  <a:schemeClr val="tx1"/>
                </a:solidFill>
                <a:latin typeface="Times New Roman" panose="02020603050405020304" pitchFamily="18" charset="0"/>
                <a:cs typeface="Times New Roman" panose="02020603050405020304" pitchFamily="18" charset="0"/>
              </a:rPr>
              <a:t>które nie ukończyły 16 roku życia zaliczane są do osób niepełnosprawnych, jeżeli mają naruszoną sprawność fizyczną lub psychiczną o przewidywanym okresie trwania powyżej 12 miesięcy, z powodu wady wrodzonej, długotrwałej choroby lub uszkodzenia </a:t>
            </a:r>
            <a:r>
              <a:rPr lang="pl-PL" sz="1800" dirty="0" smtClean="0">
                <a:solidFill>
                  <a:schemeClr val="tx1"/>
                </a:solidFill>
                <a:latin typeface="Times New Roman" panose="02020603050405020304" pitchFamily="18" charset="0"/>
                <a:cs typeface="Times New Roman" panose="02020603050405020304" pitchFamily="18" charset="0"/>
              </a:rPr>
              <a:t>organizmu, co powoduje konieczność </a:t>
            </a:r>
            <a:r>
              <a:rPr lang="pl-PL" sz="1800" dirty="0">
                <a:solidFill>
                  <a:schemeClr val="tx1"/>
                </a:solidFill>
                <a:latin typeface="Times New Roman" panose="02020603050405020304" pitchFamily="18" charset="0"/>
                <a:cs typeface="Times New Roman" panose="02020603050405020304" pitchFamily="18" charset="0"/>
              </a:rPr>
              <a:t>zapewnienia im całkowitej opieki lub pomocy w zaspokajaniu podstawowych potrzeb </a:t>
            </a:r>
            <a:r>
              <a:rPr lang="pl-PL" sz="1800" dirty="0" smtClean="0">
                <a:solidFill>
                  <a:schemeClr val="tx1"/>
                </a:solidFill>
                <a:latin typeface="Times New Roman" panose="02020603050405020304" pitchFamily="18" charset="0"/>
                <a:cs typeface="Times New Roman" panose="02020603050405020304" pitchFamily="18" charset="0"/>
              </a:rPr>
              <a:t>życiowych, </a:t>
            </a:r>
            <a:r>
              <a:rPr lang="pl-PL" sz="1800" dirty="0">
                <a:solidFill>
                  <a:schemeClr val="tx1"/>
                </a:solidFill>
                <a:latin typeface="Times New Roman" panose="02020603050405020304" pitchFamily="18" charset="0"/>
                <a:cs typeface="Times New Roman" panose="02020603050405020304" pitchFamily="18" charset="0"/>
              </a:rPr>
              <a:t>w sposób przewyższający wsparcie potrzebne osobie w danym </a:t>
            </a:r>
            <a:r>
              <a:rPr lang="pl-PL" sz="1800" dirty="0" smtClean="0">
                <a:solidFill>
                  <a:schemeClr val="tx1"/>
                </a:solidFill>
                <a:latin typeface="Times New Roman" panose="02020603050405020304" pitchFamily="18" charset="0"/>
                <a:cs typeface="Times New Roman" panose="02020603050405020304" pitchFamily="18" charset="0"/>
              </a:rPr>
              <a:t>wieku.</a:t>
            </a:r>
          </a:p>
          <a:p>
            <a:pPr marL="0" indent="0" algn="just">
              <a:buNone/>
            </a:pPr>
            <a:r>
              <a:rPr lang="pl-PL" sz="1800" dirty="0" smtClean="0">
                <a:solidFill>
                  <a:schemeClr val="tx1"/>
                </a:solidFill>
                <a:latin typeface="Times New Roman" panose="02020603050405020304" pitchFamily="18" charset="0"/>
                <a:cs typeface="Times New Roman" panose="02020603050405020304" pitchFamily="18" charset="0"/>
              </a:rPr>
              <a:t>Nie </a:t>
            </a:r>
            <a:r>
              <a:rPr lang="pl-PL" sz="1800" dirty="0">
                <a:solidFill>
                  <a:schemeClr val="tx1"/>
                </a:solidFill>
                <a:latin typeface="Times New Roman" panose="02020603050405020304" pitchFamily="18" charset="0"/>
                <a:cs typeface="Times New Roman" panose="02020603050405020304" pitchFamily="18" charset="0"/>
              </a:rPr>
              <a:t>określa się stopnia niezdolności do pracy</a:t>
            </a:r>
            <a:r>
              <a:rPr lang="pl-PL" sz="1800" dirty="0" smtClean="0">
                <a:solidFill>
                  <a:schemeClr val="tx1"/>
                </a:solidFill>
                <a:latin typeface="Times New Roman" panose="02020603050405020304" pitchFamily="18" charset="0"/>
                <a:cs typeface="Times New Roman" panose="02020603050405020304" pitchFamily="18" charset="0"/>
              </a:rPr>
              <a:t>.</a:t>
            </a:r>
          </a:p>
          <a:p>
            <a:pPr marL="0" indent="0" algn="just">
              <a:buNone/>
            </a:pPr>
            <a:endParaRPr lang="pl-PL" sz="1800" dirty="0" smtClean="0">
              <a:solidFill>
                <a:schemeClr val="tx1"/>
              </a:solidFill>
              <a:latin typeface="Times New Roman" panose="02020603050405020304" pitchFamily="18" charset="0"/>
              <a:cs typeface="Times New Roman" panose="02020603050405020304" pitchFamily="18" charset="0"/>
            </a:endParaRPr>
          </a:p>
          <a:p>
            <a:pPr marL="0" indent="0" algn="just">
              <a:buNone/>
            </a:pPr>
            <a:r>
              <a:rPr lang="pl-PL" sz="1800" dirty="0" smtClean="0">
                <a:solidFill>
                  <a:schemeClr val="tx1"/>
                </a:solidFill>
                <a:latin typeface="Times New Roman" panose="02020603050405020304" pitchFamily="18" charset="0"/>
                <a:cs typeface="Times New Roman" panose="02020603050405020304" pitchFamily="18" charset="0"/>
              </a:rPr>
              <a:t>	Wniosek </a:t>
            </a:r>
            <a:r>
              <a:rPr lang="pl-PL" sz="1800" dirty="0">
                <a:solidFill>
                  <a:schemeClr val="tx1"/>
                </a:solidFill>
                <a:latin typeface="Times New Roman" panose="02020603050405020304" pitchFamily="18" charset="0"/>
                <a:cs typeface="Times New Roman" panose="02020603050405020304" pitchFamily="18" charset="0"/>
              </a:rPr>
              <a:t>o ustalenie stopnia niepełnosprawności składa się do zespołu do spraw orzekania o niepełnosprawności, który wydaje orzeczenie.</a:t>
            </a:r>
          </a:p>
          <a:p>
            <a:pPr algn="just"/>
            <a:endParaRPr lang="pl-PL" sz="1800" dirty="0"/>
          </a:p>
        </p:txBody>
      </p:sp>
    </p:spTree>
    <p:extLst>
      <p:ext uri="{BB962C8B-B14F-4D97-AF65-F5344CB8AC3E}">
        <p14:creationId xmlns:p14="http://schemas.microsoft.com/office/powerpoint/2010/main" val="3377168912"/>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908720"/>
            <a:ext cx="8229600" cy="5616624"/>
          </a:xfrm>
        </p:spPr>
        <p:txBody>
          <a:bodyPr>
            <a:normAutofit fontScale="47500" lnSpcReduction="20000"/>
          </a:bodyPr>
          <a:lstStyle/>
          <a:p>
            <a:pPr marL="0" indent="0">
              <a:buNone/>
            </a:pPr>
            <a:r>
              <a:rPr lang="pl-PL" dirty="0" smtClean="0">
                <a:solidFill>
                  <a:schemeClr val="tx1"/>
                </a:solidFill>
                <a:latin typeface="Times New Roman" panose="02020603050405020304" pitchFamily="18" charset="0"/>
                <a:cs typeface="Times New Roman" panose="02020603050405020304" pitchFamily="18" charset="0"/>
              </a:rPr>
              <a:t>	</a:t>
            </a:r>
            <a:r>
              <a:rPr lang="pl-PL" sz="2900" u="sng" dirty="0" smtClean="0">
                <a:solidFill>
                  <a:schemeClr val="tx1"/>
                </a:solidFill>
                <a:latin typeface="Times New Roman" panose="02020603050405020304" pitchFamily="18" charset="0"/>
                <a:cs typeface="Times New Roman" panose="02020603050405020304" pitchFamily="18" charset="0"/>
              </a:rPr>
              <a:t>W </a:t>
            </a:r>
            <a:r>
              <a:rPr lang="pl-PL" sz="2900" u="sng" dirty="0">
                <a:solidFill>
                  <a:schemeClr val="tx1"/>
                </a:solidFill>
                <a:latin typeface="Times New Roman" panose="02020603050405020304" pitchFamily="18" charset="0"/>
                <a:cs typeface="Times New Roman" panose="02020603050405020304" pitchFamily="18" charset="0"/>
              </a:rPr>
              <a:t>orzeczeniu ustala się:</a:t>
            </a:r>
          </a:p>
          <a:p>
            <a:pPr lvl="0">
              <a:lnSpc>
                <a:spcPct val="170000"/>
              </a:lnSpc>
            </a:pPr>
            <a:r>
              <a:rPr lang="pl-PL" sz="2300" dirty="0">
                <a:solidFill>
                  <a:schemeClr val="tx1"/>
                </a:solidFill>
                <a:latin typeface="Times New Roman" panose="02020603050405020304" pitchFamily="18" charset="0"/>
                <a:cs typeface="Times New Roman" panose="02020603050405020304" pitchFamily="18" charset="0"/>
              </a:rPr>
              <a:t>niepełnosprawność  ( do 16 roku życia ) albo stopień niepełnosprawności, nie więcej niż trzy symbole przyczyn niepełnosprawności</a:t>
            </a:r>
            <a:r>
              <a:rPr lang="pl-PL" sz="2300" dirty="0" smtClean="0">
                <a:solidFill>
                  <a:schemeClr val="tx1"/>
                </a:solidFill>
                <a:latin typeface="Times New Roman" panose="02020603050405020304" pitchFamily="18" charset="0"/>
                <a:cs typeface="Times New Roman" panose="02020603050405020304" pitchFamily="18" charset="0"/>
              </a:rPr>
              <a:t>,</a:t>
            </a:r>
            <a:endParaRPr lang="pl-PL" sz="2300" dirty="0">
              <a:solidFill>
                <a:schemeClr val="tx1"/>
              </a:solidFill>
              <a:latin typeface="Times New Roman" panose="02020603050405020304" pitchFamily="18" charset="0"/>
              <a:cs typeface="Times New Roman" panose="02020603050405020304" pitchFamily="18" charset="0"/>
            </a:endParaRPr>
          </a:p>
          <a:p>
            <a:pPr lvl="0">
              <a:lnSpc>
                <a:spcPct val="170000"/>
              </a:lnSpc>
            </a:pPr>
            <a:r>
              <a:rPr lang="pl-PL" sz="2300" dirty="0">
                <a:solidFill>
                  <a:schemeClr val="tx1"/>
                </a:solidFill>
                <a:latin typeface="Times New Roman" panose="02020603050405020304" pitchFamily="18" charset="0"/>
                <a:cs typeface="Times New Roman" panose="02020603050405020304" pitchFamily="18" charset="0"/>
              </a:rPr>
              <a:t>wskazania stosowne do naruszonej sprawności organizmu i ograniczeń funkcjonalnych uzasadniających korzystanie z ulg i uprawnień:</a:t>
            </a:r>
          </a:p>
          <a:p>
            <a:pPr lvl="0">
              <a:lnSpc>
                <a:spcPct val="170000"/>
              </a:lnSpc>
              <a:buFont typeface="Wingdings" panose="05000000000000000000" pitchFamily="2" charset="2"/>
              <a:buChar char="ü"/>
            </a:pPr>
            <a:r>
              <a:rPr lang="pl-PL" sz="2300" dirty="0">
                <a:solidFill>
                  <a:schemeClr val="tx1"/>
                </a:solidFill>
                <a:latin typeface="Times New Roman" panose="02020603050405020304" pitchFamily="18" charset="0"/>
                <a:cs typeface="Times New Roman" panose="02020603050405020304" pitchFamily="18" charset="0"/>
              </a:rPr>
              <a:t>odpowiedniego zatrudnienia uwzględniającego psychofizyczne możliwości danej osoby;</a:t>
            </a:r>
          </a:p>
          <a:p>
            <a:pPr lvl="0">
              <a:lnSpc>
                <a:spcPct val="170000"/>
              </a:lnSpc>
              <a:buFont typeface="Wingdings" panose="05000000000000000000" pitchFamily="2" charset="2"/>
              <a:buChar char="ü"/>
            </a:pPr>
            <a:r>
              <a:rPr lang="pl-PL" sz="2300" dirty="0">
                <a:solidFill>
                  <a:schemeClr val="tx1"/>
                </a:solidFill>
                <a:latin typeface="Times New Roman" panose="02020603050405020304" pitchFamily="18" charset="0"/>
                <a:cs typeface="Times New Roman" panose="02020603050405020304" pitchFamily="18" charset="0"/>
              </a:rPr>
              <a:t>szkolenia, w tym specjalistycznego;</a:t>
            </a:r>
          </a:p>
          <a:p>
            <a:pPr lvl="0">
              <a:lnSpc>
                <a:spcPct val="170000"/>
              </a:lnSpc>
              <a:buFont typeface="Wingdings" panose="05000000000000000000" pitchFamily="2" charset="2"/>
              <a:buChar char="ü"/>
            </a:pPr>
            <a:r>
              <a:rPr lang="pl-PL" sz="2300" dirty="0">
                <a:solidFill>
                  <a:schemeClr val="tx1"/>
                </a:solidFill>
                <a:latin typeface="Times New Roman" panose="02020603050405020304" pitchFamily="18" charset="0"/>
                <a:cs typeface="Times New Roman" panose="02020603050405020304" pitchFamily="18" charset="0"/>
              </a:rPr>
              <a:t>zatrudnienia w zakładzie aktywności zawodowej;</a:t>
            </a:r>
          </a:p>
          <a:p>
            <a:pPr lvl="0">
              <a:lnSpc>
                <a:spcPct val="170000"/>
              </a:lnSpc>
              <a:buFont typeface="Wingdings" panose="05000000000000000000" pitchFamily="2" charset="2"/>
              <a:buChar char="ü"/>
            </a:pPr>
            <a:r>
              <a:rPr lang="pl-PL" sz="2300" dirty="0">
                <a:solidFill>
                  <a:schemeClr val="tx1"/>
                </a:solidFill>
                <a:latin typeface="Times New Roman" panose="02020603050405020304" pitchFamily="18" charset="0"/>
                <a:cs typeface="Times New Roman" panose="02020603050405020304" pitchFamily="18" charset="0"/>
              </a:rPr>
              <a:t>uczestnictwa w terapii zajęciowej;</a:t>
            </a:r>
          </a:p>
          <a:p>
            <a:pPr lvl="0">
              <a:lnSpc>
                <a:spcPct val="170000"/>
              </a:lnSpc>
              <a:buFont typeface="Wingdings" panose="05000000000000000000" pitchFamily="2" charset="2"/>
              <a:buChar char="ü"/>
            </a:pPr>
            <a:r>
              <a:rPr lang="pl-PL" sz="2300" dirty="0">
                <a:solidFill>
                  <a:schemeClr val="tx1"/>
                </a:solidFill>
                <a:latin typeface="Times New Roman" panose="02020603050405020304" pitchFamily="18" charset="0"/>
                <a:cs typeface="Times New Roman" panose="02020603050405020304" pitchFamily="18" charset="0"/>
              </a:rPr>
              <a:t>konieczności zaopatrzenia w przedmioty ortopedyczne, środki pomocnicze oraz pomoce techniczne, ułatwiające funkcjonowanie danej osoby;</a:t>
            </a:r>
          </a:p>
          <a:p>
            <a:pPr lvl="0">
              <a:lnSpc>
                <a:spcPct val="170000"/>
              </a:lnSpc>
              <a:buFont typeface="Wingdings" panose="05000000000000000000" pitchFamily="2" charset="2"/>
              <a:buChar char="ü"/>
            </a:pPr>
            <a:r>
              <a:rPr lang="pl-PL" sz="2300" dirty="0">
                <a:solidFill>
                  <a:schemeClr val="tx1"/>
                </a:solidFill>
                <a:latin typeface="Times New Roman" panose="02020603050405020304" pitchFamily="18" charset="0"/>
                <a:cs typeface="Times New Roman" panose="02020603050405020304" pitchFamily="18" charset="0"/>
              </a:rPr>
              <a:t>korzystania z systemu środowiskowego wsparcia w samodzielnej egzystencji, przez co rozumie się korzystanie z usług socjalnych, opiekuńczych, terapeutycznych i rehabilitacyjnych świadczonych przez sieć instytucji pomocy społecznej, organizacje pozarządowe oraz inne placówki;</a:t>
            </a:r>
          </a:p>
          <a:p>
            <a:pPr lvl="0">
              <a:lnSpc>
                <a:spcPct val="170000"/>
              </a:lnSpc>
              <a:buFont typeface="Wingdings" panose="05000000000000000000" pitchFamily="2" charset="2"/>
              <a:buChar char="ü"/>
            </a:pPr>
            <a:r>
              <a:rPr lang="pl-PL" sz="2300" dirty="0">
                <a:solidFill>
                  <a:schemeClr val="tx1"/>
                </a:solidFill>
                <a:latin typeface="Times New Roman" panose="02020603050405020304" pitchFamily="18" charset="0"/>
                <a:cs typeface="Times New Roman" panose="02020603050405020304" pitchFamily="18" charset="0"/>
              </a:rPr>
              <a:t>konieczności stałej lub długotrwałej opieki lub pomocy innej osoby w związku ze znacznie ograniczoną możliwością samodzielnej egzystencji;</a:t>
            </a:r>
          </a:p>
          <a:p>
            <a:pPr lvl="0">
              <a:lnSpc>
                <a:spcPct val="170000"/>
              </a:lnSpc>
              <a:buFont typeface="Wingdings" panose="05000000000000000000" pitchFamily="2" charset="2"/>
              <a:buChar char="ü"/>
            </a:pPr>
            <a:r>
              <a:rPr lang="pl-PL" sz="2300" dirty="0">
                <a:solidFill>
                  <a:schemeClr val="tx1"/>
                </a:solidFill>
                <a:latin typeface="Times New Roman" panose="02020603050405020304" pitchFamily="18" charset="0"/>
                <a:cs typeface="Times New Roman" panose="02020603050405020304" pitchFamily="18" charset="0"/>
              </a:rPr>
              <a:t>konieczności stałego współudziału na co dzień opiekuna dziecka w procesie jego leczenia, rehabilitacji i edukacji;</a:t>
            </a:r>
          </a:p>
          <a:p>
            <a:pPr>
              <a:lnSpc>
                <a:spcPct val="170000"/>
              </a:lnSpc>
              <a:buFont typeface="Wingdings" panose="05000000000000000000" pitchFamily="2" charset="2"/>
              <a:buChar char="ü"/>
            </a:pPr>
            <a:r>
              <a:rPr lang="pl-PL" sz="2300" dirty="0">
                <a:solidFill>
                  <a:schemeClr val="tx1"/>
                </a:solidFill>
                <a:latin typeface="Times New Roman" panose="02020603050405020304" pitchFamily="18" charset="0"/>
                <a:cs typeface="Times New Roman" panose="02020603050405020304" pitchFamily="18" charset="0"/>
              </a:rPr>
              <a:t>spełniania przez osobę niepełnosprawną przesłanek określonych w art. 8 ust. 3a pkt 1 ustawy z dnia 20 czerwca 1997 r. - Prawo o ruchu drogowym </a:t>
            </a:r>
            <a:r>
              <a:rPr lang="pl-PL" sz="2300" dirty="0" smtClean="0">
                <a:solidFill>
                  <a:schemeClr val="tx1"/>
                </a:solidFill>
                <a:latin typeface="Times New Roman" panose="02020603050405020304" pitchFamily="18" charset="0"/>
                <a:cs typeface="Times New Roman" panose="02020603050405020304" pitchFamily="18" charset="0"/>
              </a:rPr>
              <a:t>( tj. Dz. U</a:t>
            </a:r>
            <a:r>
              <a:rPr lang="pl-PL" sz="2300" dirty="0">
                <a:solidFill>
                  <a:schemeClr val="tx1"/>
                </a:solidFill>
                <a:latin typeface="Times New Roman" panose="02020603050405020304" pitchFamily="18" charset="0"/>
                <a:cs typeface="Times New Roman" panose="02020603050405020304" pitchFamily="18" charset="0"/>
              </a:rPr>
              <a:t>. z </a:t>
            </a:r>
            <a:r>
              <a:rPr lang="pl-PL" sz="2300" dirty="0" smtClean="0">
                <a:solidFill>
                  <a:schemeClr val="tx1"/>
                </a:solidFill>
                <a:latin typeface="Times New Roman" panose="02020603050405020304" pitchFamily="18" charset="0"/>
                <a:cs typeface="Times New Roman" panose="02020603050405020304" pitchFamily="18" charset="0"/>
              </a:rPr>
              <a:t>2023r</a:t>
            </a:r>
            <a:r>
              <a:rPr lang="pl-PL" sz="2300" dirty="0">
                <a:solidFill>
                  <a:schemeClr val="tx1"/>
                </a:solidFill>
                <a:latin typeface="Times New Roman" panose="02020603050405020304" pitchFamily="18" charset="0"/>
                <a:cs typeface="Times New Roman" panose="02020603050405020304" pitchFamily="18" charset="0"/>
              </a:rPr>
              <a:t>. poz. </a:t>
            </a:r>
            <a:r>
              <a:rPr lang="pl-PL" sz="2300" dirty="0" smtClean="0">
                <a:solidFill>
                  <a:schemeClr val="tx1"/>
                </a:solidFill>
                <a:latin typeface="Times New Roman" panose="02020603050405020304" pitchFamily="18" charset="0"/>
                <a:cs typeface="Times New Roman" panose="02020603050405020304" pitchFamily="18" charset="0"/>
              </a:rPr>
              <a:t>1047  ze zm. ), </a:t>
            </a:r>
            <a:r>
              <a:rPr lang="pl-PL" sz="2300" dirty="0">
                <a:solidFill>
                  <a:schemeClr val="tx1"/>
                </a:solidFill>
                <a:latin typeface="Times New Roman" panose="02020603050405020304" pitchFamily="18" charset="0"/>
                <a:cs typeface="Times New Roman" panose="02020603050405020304" pitchFamily="18" charset="0"/>
              </a:rPr>
              <a:t>przy czym w przypadku osób niepełnosprawnych zaliczonych do umiarkowanego stopnia niepełnosprawności spełnienie tych przesłanek może zostać stwierdzone jedynie w przypadku ustalenia przyczyny niepełnosprawności oznaczonej symbolem 04-O (choroby narządu wzroku), 05-R (upośledzenie narządu ruchu), 10-N (choroba neurologiczna) lub 07-S (choroby układu oddechowego i krążenia).</a:t>
            </a:r>
          </a:p>
        </p:txBody>
      </p:sp>
    </p:spTree>
    <p:extLst>
      <p:ext uri="{BB962C8B-B14F-4D97-AF65-F5344CB8AC3E}">
        <p14:creationId xmlns:p14="http://schemas.microsoft.com/office/powerpoint/2010/main" val="4138811899"/>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908720"/>
            <a:ext cx="8229600" cy="5217443"/>
          </a:xfrm>
        </p:spPr>
        <p:txBody>
          <a:bodyPr>
            <a:normAutofit/>
          </a:bodyPr>
          <a:lstStyle/>
          <a:p>
            <a:pPr marL="0" indent="0">
              <a:buNone/>
            </a:pPr>
            <a:r>
              <a:rPr lang="pl-PL" dirty="0" smtClean="0">
                <a:solidFill>
                  <a:schemeClr val="tx1"/>
                </a:solidFill>
                <a:latin typeface="Times New Roman" panose="02020603050405020304" pitchFamily="18" charset="0"/>
                <a:cs typeface="Times New Roman" panose="02020603050405020304" pitchFamily="18" charset="0"/>
              </a:rPr>
              <a:t>	</a:t>
            </a:r>
            <a:endParaRPr lang="pl-PL" dirty="0">
              <a:solidFill>
                <a:schemeClr val="tx1"/>
              </a:solidFill>
              <a:latin typeface="Times New Roman" panose="02020603050405020304" pitchFamily="18" charset="0"/>
              <a:cs typeface="Times New Roman" panose="02020603050405020304" pitchFamily="18" charset="0"/>
            </a:endParaRPr>
          </a:p>
        </p:txBody>
      </p:sp>
      <p:sp>
        <p:nvSpPr>
          <p:cNvPr id="2" name="Prostokąt 1"/>
          <p:cNvSpPr/>
          <p:nvPr/>
        </p:nvSpPr>
        <p:spPr>
          <a:xfrm>
            <a:off x="827584" y="1582341"/>
            <a:ext cx="7128792" cy="5632311"/>
          </a:xfrm>
          <a:prstGeom prst="rect">
            <a:avLst/>
          </a:prstGeom>
        </p:spPr>
        <p:txBody>
          <a:bodyPr wrap="square">
            <a:spAutoFit/>
          </a:bodyPr>
          <a:lstStyle/>
          <a:p>
            <a:pPr algn="just"/>
            <a:r>
              <a:rPr lang="pl-PL" sz="2000" dirty="0" smtClean="0">
                <a:latin typeface="Times New Roman" panose="02020603050405020304" pitchFamily="18" charset="0"/>
                <a:cs typeface="Times New Roman" panose="02020603050405020304" pitchFamily="18" charset="0"/>
              </a:rPr>
              <a:t>	</a:t>
            </a:r>
          </a:p>
          <a:p>
            <a:pPr algn="just"/>
            <a:r>
              <a:rPr lang="pl-PL" sz="2000" dirty="0" smtClean="0">
                <a:latin typeface="Times New Roman" panose="02020603050405020304" pitchFamily="18" charset="0"/>
                <a:cs typeface="Times New Roman" panose="02020603050405020304" pitchFamily="18" charset="0"/>
              </a:rPr>
              <a:t>Rodzaje </a:t>
            </a:r>
            <a:r>
              <a:rPr lang="pl-PL" sz="2000" dirty="0">
                <a:latin typeface="Times New Roman" panose="02020603050405020304" pitchFamily="18" charset="0"/>
                <a:cs typeface="Times New Roman" panose="02020603050405020304" pitchFamily="18" charset="0"/>
              </a:rPr>
              <a:t>zespołów orzekających o niepełnosprawności</a:t>
            </a:r>
            <a:r>
              <a:rPr lang="pl-PL" sz="2000" dirty="0" smtClean="0">
                <a:latin typeface="Times New Roman" panose="02020603050405020304" pitchFamily="18" charset="0"/>
                <a:cs typeface="Times New Roman" panose="02020603050405020304" pitchFamily="18" charset="0"/>
              </a:rPr>
              <a:t>:</a:t>
            </a:r>
          </a:p>
          <a:p>
            <a:pPr algn="just"/>
            <a:endParaRPr lang="pl-PL" sz="2000" dirty="0">
              <a:latin typeface="Times New Roman" panose="02020603050405020304" pitchFamily="18" charset="0"/>
              <a:cs typeface="Times New Roman" panose="02020603050405020304" pitchFamily="18" charset="0"/>
            </a:endParaRPr>
          </a:p>
          <a:p>
            <a:pPr marL="342900" lvl="0" indent="-342900" algn="just">
              <a:buFont typeface="Arial" panose="020B0604020202020204" pitchFamily="34" charset="0"/>
              <a:buChar char="•"/>
            </a:pPr>
            <a:r>
              <a:rPr lang="pl-PL" sz="2000" dirty="0" smtClean="0">
                <a:latin typeface="Times New Roman" panose="02020603050405020304" pitchFamily="18" charset="0"/>
                <a:cs typeface="Times New Roman" panose="02020603050405020304" pitchFamily="18" charset="0"/>
              </a:rPr>
              <a:t>pierwsza  </a:t>
            </a:r>
            <a:r>
              <a:rPr lang="pl-PL" sz="2000" dirty="0">
                <a:latin typeface="Times New Roman" panose="02020603050405020304" pitchFamily="18" charset="0"/>
                <a:cs typeface="Times New Roman" panose="02020603050405020304" pitchFamily="18" charset="0"/>
              </a:rPr>
              <a:t>instancja - powiatowe / miejskie zespoły do spraw orzekania o niepełnosprawności </a:t>
            </a:r>
            <a:r>
              <a:rPr lang="pl-PL" sz="2000" dirty="0" smtClean="0">
                <a:latin typeface="Times New Roman" panose="02020603050405020304" pitchFamily="18" charset="0"/>
                <a:cs typeface="Times New Roman" panose="02020603050405020304" pitchFamily="18" charset="0"/>
              </a:rPr>
              <a:t>– powoływane </a:t>
            </a:r>
            <a:r>
              <a:rPr lang="pl-PL" sz="2000" dirty="0">
                <a:latin typeface="Times New Roman" panose="02020603050405020304" pitchFamily="18" charset="0"/>
                <a:cs typeface="Times New Roman" panose="02020603050405020304" pitchFamily="18" charset="0"/>
              </a:rPr>
              <a:t>przez starostę / prezydenta</a:t>
            </a:r>
            <a:r>
              <a:rPr lang="pl-PL" sz="2000" dirty="0" smtClean="0">
                <a:latin typeface="Times New Roman" panose="02020603050405020304" pitchFamily="18" charset="0"/>
                <a:cs typeface="Times New Roman" panose="02020603050405020304" pitchFamily="18" charset="0"/>
              </a:rPr>
              <a:t>;</a:t>
            </a:r>
          </a:p>
          <a:p>
            <a:pPr lvl="0" algn="just"/>
            <a:endParaRPr lang="pl-PL" sz="2000" dirty="0">
              <a:latin typeface="Times New Roman" panose="02020603050405020304" pitchFamily="18" charset="0"/>
              <a:cs typeface="Times New Roman" panose="02020603050405020304" pitchFamily="18" charset="0"/>
            </a:endParaRPr>
          </a:p>
          <a:p>
            <a:pPr marL="342900" lvl="0" indent="-342900" algn="just">
              <a:buFont typeface="Arial" panose="020B0604020202020204" pitchFamily="34" charset="0"/>
              <a:buChar char="•"/>
            </a:pPr>
            <a:r>
              <a:rPr lang="pl-PL" sz="2000" dirty="0">
                <a:latin typeface="Times New Roman" panose="02020603050405020304" pitchFamily="18" charset="0"/>
                <a:cs typeface="Times New Roman" panose="02020603050405020304" pitchFamily="18" charset="0"/>
              </a:rPr>
              <a:t>d</a:t>
            </a:r>
            <a:r>
              <a:rPr lang="pl-PL" sz="2000" dirty="0" smtClean="0">
                <a:latin typeface="Times New Roman" panose="02020603050405020304" pitchFamily="18" charset="0"/>
                <a:cs typeface="Times New Roman" panose="02020603050405020304" pitchFamily="18" charset="0"/>
              </a:rPr>
              <a:t>ruga </a:t>
            </a:r>
            <a:r>
              <a:rPr lang="pl-PL" sz="2000" dirty="0">
                <a:latin typeface="Times New Roman" panose="02020603050405020304" pitchFamily="18" charset="0"/>
                <a:cs typeface="Times New Roman" panose="02020603050405020304" pitchFamily="18" charset="0"/>
              </a:rPr>
              <a:t>instancja - wojewódzkie zespoły do spraw orzekania o niepełnosprawności – powoływane przez wojewodę.</a:t>
            </a:r>
          </a:p>
          <a:p>
            <a:pPr algn="just"/>
            <a:r>
              <a:rPr lang="pl-PL" sz="2000" dirty="0">
                <a:latin typeface="Times New Roman" panose="02020603050405020304" pitchFamily="18" charset="0"/>
                <a:cs typeface="Times New Roman" panose="02020603050405020304" pitchFamily="18" charset="0"/>
              </a:rPr>
              <a:t> </a:t>
            </a:r>
          </a:p>
          <a:p>
            <a:pPr algn="just"/>
            <a:r>
              <a:rPr lang="pl-PL" sz="2000" dirty="0">
                <a:latin typeface="Times New Roman" panose="02020603050405020304" pitchFamily="18" charset="0"/>
                <a:cs typeface="Times New Roman" panose="02020603050405020304" pitchFamily="18" charset="0"/>
              </a:rPr>
              <a:t>	Od orzeczenia wojewódzkiego zespołu przysługuje odwołanie do </a:t>
            </a:r>
            <a:r>
              <a:rPr lang="pl-PL" sz="2000" dirty="0" smtClean="0">
                <a:latin typeface="Times New Roman" panose="02020603050405020304" pitchFamily="18" charset="0"/>
                <a:cs typeface="Times New Roman" panose="02020603050405020304" pitchFamily="18" charset="0"/>
              </a:rPr>
              <a:t>Sądu </a:t>
            </a:r>
            <a:r>
              <a:rPr lang="pl-PL" sz="2000" dirty="0">
                <a:latin typeface="Times New Roman" panose="02020603050405020304" pitchFamily="18" charset="0"/>
                <a:cs typeface="Times New Roman" panose="02020603050405020304" pitchFamily="18" charset="0"/>
              </a:rPr>
              <a:t>pracy i ubezpieczeń społecznych</a:t>
            </a:r>
            <a:r>
              <a:rPr lang="pl-PL" sz="2000" dirty="0" smtClean="0">
                <a:latin typeface="Times New Roman" panose="02020603050405020304" pitchFamily="18" charset="0"/>
                <a:cs typeface="Times New Roman" panose="02020603050405020304" pitchFamily="18" charset="0"/>
              </a:rPr>
              <a:t>.</a:t>
            </a:r>
          </a:p>
          <a:p>
            <a:pPr algn="just"/>
            <a:endParaRPr lang="pl-PL" sz="2000" dirty="0">
              <a:latin typeface="Times New Roman" panose="02020603050405020304" pitchFamily="18" charset="0"/>
              <a:cs typeface="Times New Roman" panose="02020603050405020304" pitchFamily="18" charset="0"/>
            </a:endParaRPr>
          </a:p>
          <a:p>
            <a:pPr algn="just"/>
            <a:endParaRPr lang="pl-PL" sz="2000" dirty="0" smtClean="0">
              <a:latin typeface="Times New Roman" panose="02020603050405020304" pitchFamily="18" charset="0"/>
              <a:cs typeface="Times New Roman" panose="02020603050405020304" pitchFamily="18" charset="0"/>
            </a:endParaRPr>
          </a:p>
          <a:p>
            <a:pPr algn="just"/>
            <a:endParaRPr lang="pl-PL" sz="2000" dirty="0">
              <a:latin typeface="Times New Roman" panose="02020603050405020304" pitchFamily="18" charset="0"/>
              <a:cs typeface="Times New Roman" panose="02020603050405020304" pitchFamily="18" charset="0"/>
            </a:endParaRPr>
          </a:p>
          <a:p>
            <a:pPr algn="just"/>
            <a:endParaRPr lang="pl-PL" sz="2000" dirty="0" smtClean="0">
              <a:latin typeface="Times New Roman" panose="02020603050405020304" pitchFamily="18" charset="0"/>
              <a:cs typeface="Times New Roman" panose="02020603050405020304" pitchFamily="18" charset="0"/>
            </a:endParaRPr>
          </a:p>
          <a:p>
            <a:endParaRPr lang="pl-PL" sz="2000" dirty="0">
              <a:latin typeface="Times New Roman" panose="02020603050405020304" pitchFamily="18" charset="0"/>
              <a:cs typeface="Times New Roman" panose="02020603050405020304" pitchFamily="18" charset="0"/>
            </a:endParaRPr>
          </a:p>
          <a:p>
            <a:endParaRPr lang="pl-PL"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0492913"/>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2996952"/>
            <a:ext cx="8229600" cy="3129211"/>
          </a:xfrm>
        </p:spPr>
        <p:txBody>
          <a:bodyPr>
            <a:normAutofit/>
          </a:bodyPr>
          <a:lstStyle/>
          <a:p>
            <a:pPr marL="0" indent="0" algn="ctr">
              <a:buNone/>
            </a:pPr>
            <a:r>
              <a:rPr lang="pl-PL" sz="2800" dirty="0" smtClean="0">
                <a:solidFill>
                  <a:schemeClr val="tx1"/>
                </a:solidFill>
                <a:latin typeface="Times New Roman" panose="02020603050405020304" pitchFamily="18" charset="0"/>
                <a:cs typeface="Times New Roman" panose="02020603050405020304" pitchFamily="18" charset="0"/>
              </a:rPr>
              <a:t>Dziękuję za uwagę.</a:t>
            </a:r>
            <a:endParaRPr lang="pl-PL"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620867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971600" y="1028343"/>
            <a:ext cx="7272808" cy="5232202"/>
          </a:xfrm>
          <a:prstGeom prst="rect">
            <a:avLst/>
          </a:prstGeom>
        </p:spPr>
        <p:txBody>
          <a:bodyPr wrap="square">
            <a:spAutoFit/>
          </a:bodyPr>
          <a:lstStyle/>
          <a:p>
            <a:pPr algn="ctr">
              <a:lnSpc>
                <a:spcPct val="150000"/>
              </a:lnSpc>
            </a:pPr>
            <a:r>
              <a:rPr lang="pl-PL" sz="1600" dirty="0">
                <a:latin typeface="Times New Roman" panose="02020603050405020304" pitchFamily="18" charset="0"/>
                <a:cs typeface="Times New Roman" panose="02020603050405020304" pitchFamily="18" charset="0"/>
              </a:rPr>
              <a:t>Do jednego okresu zasiłkowego wlicza się wszystkie okresy nieprzerwanej niezdolności do pracy. </a:t>
            </a:r>
          </a:p>
          <a:p>
            <a:r>
              <a:rPr lang="pl-PL" sz="1600" dirty="0">
                <a:latin typeface="Times New Roman" panose="02020603050405020304" pitchFamily="18" charset="0"/>
                <a:cs typeface="Times New Roman" panose="02020603050405020304" pitchFamily="18" charset="0"/>
              </a:rPr>
              <a:t>	</a:t>
            </a:r>
          </a:p>
          <a:p>
            <a:pPr>
              <a:lnSpc>
                <a:spcPct val="150000"/>
              </a:lnSpc>
            </a:pPr>
            <a:r>
              <a:rPr lang="pl-PL" sz="1600" dirty="0">
                <a:latin typeface="Times New Roman" panose="02020603050405020304" pitchFamily="18" charset="0"/>
                <a:cs typeface="Times New Roman" panose="02020603050405020304" pitchFamily="18" charset="0"/>
              </a:rPr>
              <a:t>	 Od 1 stycznia 2022r. do jednego okresu zasiłkowego wlicza się </a:t>
            </a:r>
          </a:p>
          <a:p>
            <a:pPr>
              <a:lnSpc>
                <a:spcPct val="150000"/>
              </a:lnSpc>
            </a:pPr>
            <a:r>
              <a:rPr lang="pl-PL" sz="1600" b="1" dirty="0">
                <a:latin typeface="Times New Roman" panose="02020603050405020304" pitchFamily="18" charset="0"/>
                <a:cs typeface="Times New Roman" panose="02020603050405020304" pitchFamily="18" charset="0"/>
              </a:rPr>
              <a:t>niezależnie od przyczyny niezdolności do pracy</a:t>
            </a:r>
            <a:r>
              <a:rPr lang="pl-PL" sz="1600" dirty="0">
                <a:latin typeface="Times New Roman" panose="02020603050405020304" pitchFamily="18" charset="0"/>
                <a:cs typeface="Times New Roman" panose="02020603050405020304" pitchFamily="18" charset="0"/>
              </a:rPr>
              <a:t>:</a:t>
            </a:r>
          </a:p>
          <a:p>
            <a:pPr>
              <a:lnSpc>
                <a:spcPct val="150000"/>
              </a:lnSpc>
              <a:buFont typeface="Wingdings" panose="05000000000000000000" pitchFamily="2" charset="2"/>
              <a:buChar char="ü"/>
            </a:pPr>
            <a:r>
              <a:rPr lang="pl-PL" sz="1600" dirty="0" smtClean="0">
                <a:latin typeface="Times New Roman" panose="02020603050405020304" pitchFamily="18" charset="0"/>
                <a:cs typeface="Times New Roman" panose="02020603050405020304" pitchFamily="18" charset="0"/>
              </a:rPr>
              <a:t> okresy </a:t>
            </a:r>
            <a:r>
              <a:rPr lang="pl-PL" sz="1600" dirty="0">
                <a:latin typeface="Times New Roman" panose="02020603050405020304" pitchFamily="18" charset="0"/>
                <a:cs typeface="Times New Roman" panose="02020603050405020304" pitchFamily="18" charset="0"/>
              </a:rPr>
              <a:t>nieprzerwanej niezdolności do pracy,</a:t>
            </a:r>
          </a:p>
          <a:p>
            <a:pPr>
              <a:lnSpc>
                <a:spcPct val="150000"/>
              </a:lnSpc>
              <a:buFont typeface="Wingdings" panose="05000000000000000000" pitchFamily="2" charset="2"/>
              <a:buChar char="ü"/>
            </a:pPr>
            <a:r>
              <a:rPr lang="pl-PL" sz="1600" dirty="0" smtClean="0">
                <a:latin typeface="Times New Roman" panose="02020603050405020304" pitchFamily="18" charset="0"/>
                <a:cs typeface="Times New Roman" panose="02020603050405020304" pitchFamily="18" charset="0"/>
              </a:rPr>
              <a:t>  okresy </a:t>
            </a:r>
            <a:r>
              <a:rPr lang="pl-PL" sz="1600" dirty="0">
                <a:latin typeface="Times New Roman" panose="02020603050405020304" pitchFamily="18" charset="0"/>
                <a:cs typeface="Times New Roman" panose="02020603050405020304" pitchFamily="18" charset="0"/>
              </a:rPr>
              <a:t>przerwanej niezdolności do pracy, jeżeli przerwy pomiędzy niezdolnościami nie przekraczają 60 dni.</a:t>
            </a:r>
          </a:p>
          <a:p>
            <a:endParaRPr lang="pl-PL" sz="1600" dirty="0">
              <a:latin typeface="Times New Roman" panose="02020603050405020304" pitchFamily="18" charset="0"/>
              <a:cs typeface="Times New Roman" panose="02020603050405020304" pitchFamily="18" charset="0"/>
            </a:endParaRPr>
          </a:p>
          <a:p>
            <a:pPr>
              <a:lnSpc>
                <a:spcPct val="150000"/>
              </a:lnSpc>
            </a:pPr>
            <a:r>
              <a:rPr lang="pl-PL" sz="1600" dirty="0">
                <a:latin typeface="Times New Roman" panose="02020603050405020304" pitchFamily="18" charset="0"/>
                <a:cs typeface="Times New Roman" panose="02020603050405020304" pitchFamily="18" charset="0"/>
              </a:rPr>
              <a:t>	</a:t>
            </a:r>
            <a:r>
              <a:rPr lang="pl-PL" sz="1600" b="1" dirty="0">
                <a:latin typeface="Times New Roman" panose="02020603050405020304" pitchFamily="18" charset="0"/>
                <a:cs typeface="Times New Roman" panose="02020603050405020304" pitchFamily="18" charset="0"/>
              </a:rPr>
              <a:t>Nowy</a:t>
            </a:r>
            <a:r>
              <a:rPr lang="pl-PL" sz="1600" dirty="0">
                <a:latin typeface="Times New Roman" panose="02020603050405020304" pitchFamily="18" charset="0"/>
                <a:cs typeface="Times New Roman" panose="02020603050405020304" pitchFamily="18" charset="0"/>
              </a:rPr>
              <a:t> okres zasiłkowy rozpoczyna się jeżeli:</a:t>
            </a:r>
          </a:p>
          <a:p>
            <a:pPr>
              <a:lnSpc>
                <a:spcPct val="150000"/>
              </a:lnSpc>
            </a:pPr>
            <a:r>
              <a:rPr lang="pl-PL" sz="1600" dirty="0">
                <a:latin typeface="Times New Roman" panose="02020603050405020304" pitchFamily="18" charset="0"/>
                <a:cs typeface="Times New Roman" panose="02020603050405020304" pitchFamily="18" charset="0"/>
              </a:rPr>
              <a:t>przerwy pomiędzy niezdolnościami do pracy przekraczają 60 dni</a:t>
            </a:r>
            <a:r>
              <a:rPr lang="pl-PL" sz="1600" dirty="0" smtClean="0">
                <a:latin typeface="Times New Roman" panose="02020603050405020304" pitchFamily="18" charset="0"/>
                <a:cs typeface="Times New Roman" panose="02020603050405020304" pitchFamily="18" charset="0"/>
              </a:rPr>
              <a:t>.</a:t>
            </a:r>
          </a:p>
          <a:p>
            <a:endParaRPr lang="pl-PL" sz="1600" dirty="0">
              <a:latin typeface="Times New Roman" panose="02020603050405020304" pitchFamily="18" charset="0"/>
              <a:cs typeface="Times New Roman" panose="02020603050405020304" pitchFamily="18" charset="0"/>
            </a:endParaRPr>
          </a:p>
          <a:p>
            <a:endParaRPr lang="pl-PL" sz="1600" dirty="0" smtClean="0">
              <a:latin typeface="Times New Roman" panose="02020603050405020304" pitchFamily="18" charset="0"/>
              <a:cs typeface="Times New Roman" panose="02020603050405020304" pitchFamily="18" charset="0"/>
            </a:endParaRPr>
          </a:p>
          <a:p>
            <a:endParaRPr lang="pl-PL" dirty="0">
              <a:latin typeface="Times New Roman" panose="02020603050405020304" pitchFamily="18" charset="0"/>
              <a:cs typeface="Times New Roman" panose="02020603050405020304" pitchFamily="18" charset="0"/>
            </a:endParaRPr>
          </a:p>
          <a:p>
            <a:endParaRPr lang="pl-PL" dirty="0" smtClean="0">
              <a:latin typeface="Times New Roman" panose="02020603050405020304" pitchFamily="18" charset="0"/>
              <a:cs typeface="Times New Roman" panose="02020603050405020304" pitchFamily="18" charset="0"/>
            </a:endParaRPr>
          </a:p>
          <a:p>
            <a:endParaRPr lang="pl-PL" dirty="0"/>
          </a:p>
        </p:txBody>
      </p:sp>
    </p:spTree>
    <p:extLst>
      <p:ext uri="{BB962C8B-B14F-4D97-AF65-F5344CB8AC3E}">
        <p14:creationId xmlns:p14="http://schemas.microsoft.com/office/powerpoint/2010/main" val="26680975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683568" y="1196751"/>
            <a:ext cx="7560840" cy="4339650"/>
          </a:xfrm>
          <a:prstGeom prst="rect">
            <a:avLst/>
          </a:prstGeom>
        </p:spPr>
        <p:txBody>
          <a:bodyPr wrap="square">
            <a:spAutoFit/>
          </a:bodyPr>
          <a:lstStyle/>
          <a:p>
            <a:pPr algn="ctr"/>
            <a:endParaRPr lang="pl-PL" dirty="0" smtClean="0">
              <a:latin typeface="Times New Roman" panose="02020603050405020304" pitchFamily="18" charset="0"/>
              <a:cs typeface="Times New Roman" panose="02020603050405020304" pitchFamily="18" charset="0"/>
            </a:endParaRPr>
          </a:p>
          <a:p>
            <a:pPr algn="ctr">
              <a:lnSpc>
                <a:spcPct val="150000"/>
              </a:lnSpc>
            </a:pPr>
            <a:r>
              <a:rPr lang="pl-PL" sz="1600" dirty="0" smtClean="0">
                <a:latin typeface="Times New Roman" panose="02020603050405020304" pitchFamily="18" charset="0"/>
                <a:cs typeface="Times New Roman" panose="02020603050405020304" pitchFamily="18" charset="0"/>
              </a:rPr>
              <a:t>Od </a:t>
            </a:r>
            <a:r>
              <a:rPr lang="pl-PL" sz="1600" dirty="0">
                <a:latin typeface="Times New Roman" panose="02020603050405020304" pitchFamily="18" charset="0"/>
                <a:cs typeface="Times New Roman" panose="02020603050405020304" pitchFamily="18" charset="0"/>
              </a:rPr>
              <a:t>1 stycznia 2022r. prawo do zasiłku chorobowego po ustaniu tytułu ubezpieczenia chorobowego ( po ustaniu zatrudnienia ) przysługuje nie dłużej niż przez </a:t>
            </a:r>
            <a:r>
              <a:rPr lang="pl-PL" sz="1600" b="1" dirty="0">
                <a:latin typeface="Times New Roman" panose="02020603050405020304" pitchFamily="18" charset="0"/>
                <a:cs typeface="Times New Roman" panose="02020603050405020304" pitchFamily="18" charset="0"/>
              </a:rPr>
              <a:t>91 dni</a:t>
            </a:r>
            <a:r>
              <a:rPr lang="pl-PL" sz="1600" dirty="0">
                <a:latin typeface="Times New Roman" panose="02020603050405020304" pitchFamily="18" charset="0"/>
                <a:cs typeface="Times New Roman" panose="02020603050405020304" pitchFamily="18" charset="0"/>
              </a:rPr>
              <a:t>.</a:t>
            </a:r>
          </a:p>
          <a:p>
            <a:pPr algn="ctr">
              <a:lnSpc>
                <a:spcPct val="150000"/>
              </a:lnSpc>
            </a:pPr>
            <a:endParaRPr lang="pl-PL" sz="1600" dirty="0">
              <a:latin typeface="Times New Roman" panose="02020603050405020304" pitchFamily="18" charset="0"/>
              <a:cs typeface="Times New Roman" panose="02020603050405020304" pitchFamily="18" charset="0"/>
            </a:endParaRPr>
          </a:p>
          <a:p>
            <a:pPr algn="ctr">
              <a:lnSpc>
                <a:spcPct val="150000"/>
              </a:lnSpc>
            </a:pPr>
            <a:endParaRPr lang="pl-PL" sz="1600" dirty="0">
              <a:latin typeface="Times New Roman" panose="02020603050405020304" pitchFamily="18" charset="0"/>
              <a:cs typeface="Times New Roman" panose="02020603050405020304" pitchFamily="18" charset="0"/>
            </a:endParaRPr>
          </a:p>
          <a:p>
            <a:pPr algn="just">
              <a:lnSpc>
                <a:spcPct val="150000"/>
              </a:lnSpc>
            </a:pPr>
            <a:r>
              <a:rPr lang="pl-PL" sz="1600" dirty="0">
                <a:latin typeface="Times New Roman" panose="02020603050405020304" pitchFamily="18" charset="0"/>
                <a:cs typeface="Times New Roman" panose="02020603050405020304" pitchFamily="18" charset="0"/>
              </a:rPr>
              <a:t>Skrócony okres prawa do zasiłku chorobowego po ustaniu ubezpieczenia chorobowego nie dotyczy niezdolności do pracy:   </a:t>
            </a:r>
          </a:p>
          <a:p>
            <a:pPr marL="285750" indent="-285750" algn="just">
              <a:lnSpc>
                <a:spcPct val="150000"/>
              </a:lnSpc>
              <a:buFont typeface="Wingdings" panose="05000000000000000000" pitchFamily="2" charset="2"/>
              <a:buChar char="Ø"/>
            </a:pPr>
            <a:r>
              <a:rPr lang="pl-PL" sz="1600" dirty="0" smtClean="0">
                <a:latin typeface="Times New Roman" panose="02020603050405020304" pitchFamily="18" charset="0"/>
                <a:cs typeface="Times New Roman" panose="02020603050405020304" pitchFamily="18" charset="0"/>
              </a:rPr>
              <a:t> występującej </a:t>
            </a:r>
            <a:r>
              <a:rPr lang="pl-PL" sz="1600" dirty="0">
                <a:latin typeface="Times New Roman" panose="02020603050405020304" pitchFamily="18" charset="0"/>
                <a:cs typeface="Times New Roman" panose="02020603050405020304" pitchFamily="18" charset="0"/>
              </a:rPr>
              <a:t>w trakcie ciąży,</a:t>
            </a:r>
          </a:p>
          <a:p>
            <a:pPr marL="285750" indent="-285750" algn="just">
              <a:lnSpc>
                <a:spcPct val="150000"/>
              </a:lnSpc>
              <a:buFont typeface="Wingdings" panose="05000000000000000000" pitchFamily="2" charset="2"/>
              <a:buChar char="Ø"/>
            </a:pPr>
            <a:r>
              <a:rPr lang="pl-PL" sz="1600" dirty="0" smtClean="0">
                <a:latin typeface="Times New Roman" panose="02020603050405020304" pitchFamily="18" charset="0"/>
                <a:cs typeface="Times New Roman" panose="02020603050405020304" pitchFamily="18" charset="0"/>
              </a:rPr>
              <a:t>  spowodowanej </a:t>
            </a:r>
            <a:r>
              <a:rPr lang="pl-PL" sz="1600" dirty="0">
                <a:latin typeface="Times New Roman" panose="02020603050405020304" pitchFamily="18" charset="0"/>
                <a:cs typeface="Times New Roman" panose="02020603050405020304" pitchFamily="18" charset="0"/>
              </a:rPr>
              <a:t>gruźlicą, </a:t>
            </a:r>
          </a:p>
          <a:p>
            <a:pPr marL="285750" indent="-285750" algn="just">
              <a:lnSpc>
                <a:spcPct val="150000"/>
              </a:lnSpc>
              <a:buFont typeface="Wingdings" panose="05000000000000000000" pitchFamily="2" charset="2"/>
              <a:buChar char="Ø"/>
            </a:pPr>
            <a:r>
              <a:rPr lang="pl-PL" sz="1600" dirty="0" smtClean="0">
                <a:latin typeface="Times New Roman" panose="02020603050405020304" pitchFamily="18" charset="0"/>
                <a:cs typeface="Times New Roman" panose="02020603050405020304" pitchFamily="18" charset="0"/>
              </a:rPr>
              <a:t>  powstałej </a:t>
            </a:r>
            <a:r>
              <a:rPr lang="pl-PL" sz="1600" dirty="0">
                <a:latin typeface="Times New Roman" panose="02020603050405020304" pitchFamily="18" charset="0"/>
                <a:cs typeface="Times New Roman" panose="02020603050405020304" pitchFamily="18" charset="0"/>
              </a:rPr>
              <a:t>wskutek poddania się niezbędnym badaniom lekarskim przewidzianym dla kandydatów na dawców komórek, tkanek i narządów</a:t>
            </a:r>
            <a:r>
              <a:rPr lang="pl-PL" sz="1600" dirty="0" smtClean="0">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Ø"/>
            </a:pPr>
            <a:endParaRPr lang="pl-PL"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144709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124744"/>
            <a:ext cx="8229600" cy="5001419"/>
          </a:xfrm>
        </p:spPr>
        <p:txBody>
          <a:bodyPr>
            <a:normAutofit/>
          </a:bodyPr>
          <a:lstStyle/>
          <a:p>
            <a:r>
              <a:rPr lang="pl-PL" sz="2000" dirty="0">
                <a:solidFill>
                  <a:schemeClr val="tx1"/>
                </a:solidFill>
                <a:latin typeface="Times New Roman" panose="02020603050405020304" pitchFamily="18" charset="0"/>
                <a:cs typeface="Times New Roman" panose="02020603050405020304" pitchFamily="18" charset="0"/>
              </a:rPr>
              <a:t>Za czas niezdolności do pracy trwającej łącznie do 33 dni w ciągu roku kalendarzowego pracownik zachowuje prawo do 80% wynagrodzenia ( art. 92 kodeksu pracy ) – płaci pracodawca. </a:t>
            </a:r>
            <a:endParaRPr lang="pl-PL" sz="2000" dirty="0" smtClean="0">
              <a:solidFill>
                <a:schemeClr val="tx1"/>
              </a:solidFill>
              <a:latin typeface="Times New Roman" panose="02020603050405020304" pitchFamily="18" charset="0"/>
              <a:cs typeface="Times New Roman" panose="02020603050405020304" pitchFamily="18" charset="0"/>
            </a:endParaRPr>
          </a:p>
          <a:p>
            <a:endParaRPr lang="pl-PL" sz="2000" dirty="0">
              <a:solidFill>
                <a:schemeClr val="tx1"/>
              </a:solidFill>
              <a:latin typeface="Times New Roman" panose="02020603050405020304" pitchFamily="18" charset="0"/>
              <a:cs typeface="Times New Roman" panose="02020603050405020304" pitchFamily="18" charset="0"/>
            </a:endParaRPr>
          </a:p>
          <a:p>
            <a:r>
              <a:rPr lang="pl-PL" sz="2000" dirty="0">
                <a:solidFill>
                  <a:schemeClr val="tx1"/>
                </a:solidFill>
                <a:latin typeface="Times New Roman" panose="02020603050405020304" pitchFamily="18" charset="0"/>
                <a:cs typeface="Times New Roman" panose="02020603050405020304" pitchFamily="18" charset="0"/>
              </a:rPr>
              <a:t>Okresy te wlicza się do okresu zasiłkowego.</a:t>
            </a:r>
          </a:p>
          <a:p>
            <a:pPr marL="0" indent="0">
              <a:buNone/>
            </a:pPr>
            <a:r>
              <a:rPr lang="pl-PL" sz="2000" dirty="0">
                <a:solidFill>
                  <a:schemeClr val="tx1"/>
                </a:solidFill>
                <a:latin typeface="Times New Roman" panose="02020603050405020304" pitchFamily="18" charset="0"/>
                <a:cs typeface="Times New Roman" panose="02020603050405020304" pitchFamily="18" charset="0"/>
              </a:rPr>
              <a:t> </a:t>
            </a:r>
          </a:p>
          <a:p>
            <a:r>
              <a:rPr lang="pl-PL" sz="2000" dirty="0">
                <a:solidFill>
                  <a:schemeClr val="tx1"/>
                </a:solidFill>
                <a:latin typeface="Times New Roman" panose="02020603050405020304" pitchFamily="18" charset="0"/>
                <a:cs typeface="Times New Roman" panose="02020603050405020304" pitchFamily="18" charset="0"/>
              </a:rPr>
              <a:t>Za czas niezdolności do pracy  trwającej łącznie dłużej niż 33 dni w ciągu roku kalendarzowego pracownikowi przysługuje zasiłek chorobowy.</a:t>
            </a:r>
          </a:p>
          <a:p>
            <a:pPr marL="0" indent="0">
              <a:buNone/>
            </a:pPr>
            <a:r>
              <a:rPr lang="pl-PL" sz="2000" dirty="0">
                <a:solidFill>
                  <a:schemeClr val="tx1"/>
                </a:solidFill>
                <a:latin typeface="Times New Roman" panose="02020603050405020304" pitchFamily="18" charset="0"/>
                <a:cs typeface="Times New Roman" panose="02020603050405020304" pitchFamily="18" charset="0"/>
              </a:rPr>
              <a:t> </a:t>
            </a:r>
          </a:p>
          <a:p>
            <a:r>
              <a:rPr lang="pl-PL" sz="2000" dirty="0">
                <a:solidFill>
                  <a:schemeClr val="tx1"/>
                </a:solidFill>
                <a:latin typeface="Times New Roman" panose="02020603050405020304" pitchFamily="18" charset="0"/>
                <a:cs typeface="Times New Roman" panose="02020603050405020304" pitchFamily="18" charset="0"/>
              </a:rPr>
              <a:t>Zasiłek chorobowy przysługuje za każdy dzień niezdolności do pracy, nie wyłączając dni wolnych od pracy.</a:t>
            </a:r>
          </a:p>
          <a:p>
            <a:pPr marL="0" indent="0">
              <a:buNone/>
            </a:pPr>
            <a:endParaRPr lang="pl-PL"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17449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484784"/>
            <a:ext cx="8229600" cy="4641379"/>
          </a:xfrm>
        </p:spPr>
        <p:txBody>
          <a:bodyPr>
            <a:noAutofit/>
          </a:bodyPr>
          <a:lstStyle/>
          <a:p>
            <a:r>
              <a:rPr lang="pl-PL" sz="2000" dirty="0">
                <a:solidFill>
                  <a:schemeClr val="tx1"/>
                </a:solidFill>
                <a:latin typeface="Times New Roman" panose="02020603050405020304" pitchFamily="18" charset="0"/>
                <a:cs typeface="Times New Roman" panose="02020603050405020304" pitchFamily="18" charset="0"/>
              </a:rPr>
              <a:t>Miesięczny zasiłek chorobowy wynosi 80% podstawy wymiaru zasiłku</a:t>
            </a:r>
            <a:r>
              <a:rPr lang="pl-PL" sz="2000" dirty="0" smtClean="0">
                <a:solidFill>
                  <a:schemeClr val="tx1"/>
                </a:solidFill>
                <a:latin typeface="Times New Roman" panose="02020603050405020304" pitchFamily="18" charset="0"/>
                <a:cs typeface="Times New Roman" panose="02020603050405020304" pitchFamily="18" charset="0"/>
              </a:rPr>
              <a:t>.</a:t>
            </a:r>
          </a:p>
          <a:p>
            <a:pPr marL="0" indent="0">
              <a:buNone/>
            </a:pPr>
            <a:endParaRPr lang="pl-PL" sz="2000" dirty="0">
              <a:solidFill>
                <a:schemeClr val="tx1"/>
              </a:solidFill>
              <a:latin typeface="Times New Roman" panose="02020603050405020304" pitchFamily="18" charset="0"/>
              <a:cs typeface="Times New Roman" panose="02020603050405020304" pitchFamily="18" charset="0"/>
            </a:endParaRPr>
          </a:p>
          <a:p>
            <a:r>
              <a:rPr lang="pl-PL" sz="2000" dirty="0" smtClean="0">
                <a:solidFill>
                  <a:schemeClr val="tx1"/>
                </a:solidFill>
                <a:latin typeface="Times New Roman" panose="02020603050405020304" pitchFamily="18" charset="0"/>
                <a:cs typeface="Times New Roman" panose="02020603050405020304" pitchFamily="18" charset="0"/>
              </a:rPr>
              <a:t>Miesięczny </a:t>
            </a:r>
            <a:r>
              <a:rPr lang="pl-PL" sz="2000" dirty="0">
                <a:solidFill>
                  <a:schemeClr val="tx1"/>
                </a:solidFill>
                <a:latin typeface="Times New Roman" panose="02020603050405020304" pitchFamily="18" charset="0"/>
                <a:cs typeface="Times New Roman" panose="02020603050405020304" pitchFamily="18" charset="0"/>
              </a:rPr>
              <a:t>zasiłek chorobowy za okres pobytu w szpitalu wynosi </a:t>
            </a:r>
            <a:r>
              <a:rPr lang="pl-PL" sz="2000" dirty="0" smtClean="0">
                <a:solidFill>
                  <a:schemeClr val="tx1"/>
                </a:solidFill>
                <a:latin typeface="Times New Roman" panose="02020603050405020304" pitchFamily="18" charset="0"/>
                <a:cs typeface="Times New Roman" panose="02020603050405020304" pitchFamily="18" charset="0"/>
              </a:rPr>
              <a:t>80</a:t>
            </a:r>
            <a:r>
              <a:rPr lang="pl-PL" sz="2000" dirty="0">
                <a:solidFill>
                  <a:schemeClr val="tx1"/>
                </a:solidFill>
                <a:latin typeface="Times New Roman" panose="02020603050405020304" pitchFamily="18" charset="0"/>
                <a:cs typeface="Times New Roman" panose="02020603050405020304" pitchFamily="18" charset="0"/>
              </a:rPr>
              <a:t>% podstawy wymiaru zasiłku</a:t>
            </a:r>
            <a:r>
              <a:rPr lang="pl-PL" sz="2000" dirty="0" smtClean="0">
                <a:solidFill>
                  <a:schemeClr val="tx1"/>
                </a:solidFill>
                <a:latin typeface="Times New Roman" panose="02020603050405020304" pitchFamily="18" charset="0"/>
                <a:cs typeface="Times New Roman" panose="02020603050405020304" pitchFamily="18" charset="0"/>
              </a:rPr>
              <a:t>.</a:t>
            </a:r>
          </a:p>
          <a:p>
            <a:pPr marL="0" indent="0">
              <a:buNone/>
            </a:pPr>
            <a:r>
              <a:rPr lang="pl-PL" sz="2000" dirty="0">
                <a:solidFill>
                  <a:schemeClr val="tx1"/>
                </a:solidFill>
                <a:latin typeface="Times New Roman" panose="02020603050405020304" pitchFamily="18" charset="0"/>
                <a:cs typeface="Times New Roman" panose="02020603050405020304" pitchFamily="18" charset="0"/>
              </a:rPr>
              <a:t> </a:t>
            </a:r>
          </a:p>
          <a:p>
            <a:r>
              <a:rPr lang="pl-PL" sz="2000" dirty="0">
                <a:solidFill>
                  <a:schemeClr val="tx1"/>
                </a:solidFill>
                <a:latin typeface="Times New Roman" panose="02020603050405020304" pitchFamily="18" charset="0"/>
                <a:cs typeface="Times New Roman" panose="02020603050405020304" pitchFamily="18" charset="0"/>
              </a:rPr>
              <a:t>Miesięczny zasiłek chorobowy wynosi 100% podstawy wymiaru zasiłku, jeżeli niezdolność do </a:t>
            </a:r>
            <a:r>
              <a:rPr lang="pl-PL" sz="2000" dirty="0" smtClean="0">
                <a:solidFill>
                  <a:schemeClr val="tx1"/>
                </a:solidFill>
                <a:latin typeface="Times New Roman" panose="02020603050405020304" pitchFamily="18" charset="0"/>
                <a:cs typeface="Times New Roman" panose="02020603050405020304" pitchFamily="18" charset="0"/>
              </a:rPr>
              <a:t>pracy:</a:t>
            </a:r>
            <a:endParaRPr lang="pl-PL" sz="2000" dirty="0">
              <a:solidFill>
                <a:schemeClr val="tx1"/>
              </a:solidFill>
              <a:latin typeface="Times New Roman" panose="02020603050405020304" pitchFamily="18" charset="0"/>
              <a:cs typeface="Times New Roman" panose="02020603050405020304" pitchFamily="18" charset="0"/>
            </a:endParaRPr>
          </a:p>
          <a:p>
            <a:pPr lvl="0">
              <a:buFont typeface="Wingdings" panose="05000000000000000000" pitchFamily="2" charset="2"/>
              <a:buChar char="ü"/>
            </a:pPr>
            <a:r>
              <a:rPr lang="pl-PL" sz="2000" dirty="0">
                <a:solidFill>
                  <a:schemeClr val="tx1"/>
                </a:solidFill>
                <a:latin typeface="Times New Roman" panose="02020603050405020304" pitchFamily="18" charset="0"/>
                <a:cs typeface="Times New Roman" panose="02020603050405020304" pitchFamily="18" charset="0"/>
              </a:rPr>
              <a:t>przypada w okresie ciąży;</a:t>
            </a:r>
          </a:p>
          <a:p>
            <a:pPr lvl="0">
              <a:buFont typeface="Wingdings" panose="05000000000000000000" pitchFamily="2" charset="2"/>
              <a:buChar char="ü"/>
            </a:pPr>
            <a:r>
              <a:rPr lang="pl-PL" sz="2000" dirty="0" smtClean="0">
                <a:solidFill>
                  <a:schemeClr val="tx1"/>
                </a:solidFill>
                <a:latin typeface="Times New Roman" panose="02020603050405020304" pitchFamily="18" charset="0"/>
                <a:cs typeface="Times New Roman" panose="02020603050405020304" pitchFamily="18" charset="0"/>
              </a:rPr>
              <a:t>powstała </a:t>
            </a:r>
            <a:r>
              <a:rPr lang="pl-PL" sz="2000" dirty="0">
                <a:solidFill>
                  <a:schemeClr val="tx1"/>
                </a:solidFill>
                <a:latin typeface="Times New Roman" panose="02020603050405020304" pitchFamily="18" charset="0"/>
                <a:cs typeface="Times New Roman" panose="02020603050405020304" pitchFamily="18" charset="0"/>
              </a:rPr>
              <a:t>wskutek poddania się niezbędnym badaniom lekarskim przewidzianym dla kandydatów na dawców komórek, tkanek i narządów oraz zabiegowi pobrania komórek, tkanek i </a:t>
            </a:r>
            <a:r>
              <a:rPr lang="pl-PL" sz="2000" dirty="0" smtClean="0">
                <a:solidFill>
                  <a:schemeClr val="tx1"/>
                </a:solidFill>
                <a:latin typeface="Times New Roman" panose="02020603050405020304" pitchFamily="18" charset="0"/>
                <a:cs typeface="Times New Roman" panose="02020603050405020304" pitchFamily="18" charset="0"/>
              </a:rPr>
              <a:t>narządów </a:t>
            </a:r>
          </a:p>
          <a:p>
            <a:pPr lvl="0">
              <a:buFont typeface="Wingdings" panose="05000000000000000000" pitchFamily="2" charset="2"/>
              <a:buChar char="ü"/>
            </a:pPr>
            <a:r>
              <a:rPr lang="pl-PL" sz="2000" dirty="0" smtClean="0">
                <a:solidFill>
                  <a:schemeClr val="tx1"/>
                </a:solidFill>
                <a:latin typeface="Times New Roman" panose="02020603050405020304" pitchFamily="18" charset="0"/>
                <a:cs typeface="Times New Roman" panose="02020603050405020304" pitchFamily="18" charset="0"/>
              </a:rPr>
              <a:t>powstała </a:t>
            </a:r>
            <a:r>
              <a:rPr lang="pl-PL" sz="2000" dirty="0">
                <a:solidFill>
                  <a:schemeClr val="tx1"/>
                </a:solidFill>
                <a:latin typeface="Times New Roman" panose="02020603050405020304" pitchFamily="18" charset="0"/>
                <a:cs typeface="Times New Roman" panose="02020603050405020304" pitchFamily="18" charset="0"/>
              </a:rPr>
              <a:t>wskutek wypadku przy pracy, w drodze do pracy lub z pracy.</a:t>
            </a:r>
          </a:p>
          <a:p>
            <a:pPr marL="0" indent="0">
              <a:buNone/>
            </a:pPr>
            <a:endParaRPr lang="pl-PL"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47330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1124744"/>
            <a:ext cx="7931224" cy="4968552"/>
          </a:xfrm>
        </p:spPr>
        <p:txBody>
          <a:bodyPr>
            <a:normAutofit/>
          </a:bodyPr>
          <a:lstStyle/>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	</a:t>
            </a:r>
            <a:r>
              <a:rPr lang="pl-PL" sz="2000" dirty="0" smtClean="0">
                <a:solidFill>
                  <a:schemeClr val="tx1"/>
                </a:solidFill>
                <a:latin typeface="Times New Roman" panose="02020603050405020304" pitchFamily="18" charset="0"/>
                <a:cs typeface="Times New Roman" panose="02020603050405020304" pitchFamily="18" charset="0"/>
              </a:rPr>
              <a:t>Ubezpieczony </a:t>
            </a:r>
            <a:r>
              <a:rPr lang="pl-PL" sz="2000" dirty="0">
                <a:solidFill>
                  <a:schemeClr val="tx1"/>
                </a:solidFill>
                <a:latin typeface="Times New Roman" panose="02020603050405020304" pitchFamily="18" charset="0"/>
                <a:cs typeface="Times New Roman" panose="02020603050405020304" pitchFamily="18" charset="0"/>
              </a:rPr>
              <a:t>wykonujący w okresie orzeczonej niezdolności do pracy pracę zarobkową lub wykorzystujący zwolnienie od pracy w sposób niezgodny z celem tego zwolnienia </a:t>
            </a:r>
            <a:r>
              <a:rPr lang="pl-PL" sz="2000" u="sng" dirty="0">
                <a:solidFill>
                  <a:schemeClr val="tx1"/>
                </a:solidFill>
                <a:latin typeface="Times New Roman" panose="02020603050405020304" pitchFamily="18" charset="0"/>
                <a:cs typeface="Times New Roman" panose="02020603050405020304" pitchFamily="18" charset="0"/>
              </a:rPr>
              <a:t>traci prawo do zasiłku chorobowego za cały okres tego zwolnienia</a:t>
            </a:r>
            <a:r>
              <a:rPr lang="pl-PL" sz="2000" u="sng" dirty="0" smtClean="0">
                <a:solidFill>
                  <a:schemeClr val="tx1"/>
                </a:solidFill>
                <a:latin typeface="Times New Roman" panose="02020603050405020304" pitchFamily="18" charset="0"/>
                <a:cs typeface="Times New Roman" panose="02020603050405020304" pitchFamily="18" charset="0"/>
              </a:rPr>
              <a:t>.</a:t>
            </a:r>
          </a:p>
          <a:p>
            <a:pPr marL="0" indent="0" algn="just">
              <a:buNone/>
            </a:pPr>
            <a:endParaRPr lang="pl-PL" sz="2000" u="sng" dirty="0">
              <a:solidFill>
                <a:schemeClr val="tx1"/>
              </a:solidFill>
              <a:latin typeface="Times New Roman" panose="02020603050405020304" pitchFamily="18" charset="0"/>
              <a:cs typeface="Times New Roman" panose="02020603050405020304" pitchFamily="18" charset="0"/>
            </a:endParaRPr>
          </a:p>
          <a:p>
            <a:pPr marL="0" indent="0" algn="just">
              <a:buNone/>
            </a:pPr>
            <a:r>
              <a:rPr lang="pl-PL" sz="2000" dirty="0">
                <a:solidFill>
                  <a:schemeClr val="tx1"/>
                </a:solidFill>
                <a:latin typeface="Times New Roman" panose="02020603050405020304" pitchFamily="18" charset="0"/>
                <a:cs typeface="Times New Roman" panose="02020603050405020304" pitchFamily="18" charset="0"/>
              </a:rPr>
              <a:t> </a:t>
            </a:r>
            <a:r>
              <a:rPr lang="pl-PL" sz="2000" dirty="0" smtClean="0">
                <a:solidFill>
                  <a:schemeClr val="tx1"/>
                </a:solidFill>
                <a:latin typeface="Times New Roman" panose="02020603050405020304" pitchFamily="18" charset="0"/>
                <a:cs typeface="Times New Roman" panose="02020603050405020304" pitchFamily="18" charset="0"/>
              </a:rPr>
              <a:t>	Zasiłek </a:t>
            </a:r>
            <a:r>
              <a:rPr lang="pl-PL" sz="2000" dirty="0">
                <a:solidFill>
                  <a:schemeClr val="tx1"/>
                </a:solidFill>
                <a:latin typeface="Times New Roman" panose="02020603050405020304" pitchFamily="18" charset="0"/>
                <a:cs typeface="Times New Roman" panose="02020603050405020304" pitchFamily="18" charset="0"/>
              </a:rPr>
              <a:t>chorobowy nie przysługuje w przypadku, </a:t>
            </a:r>
            <a:r>
              <a:rPr lang="pl-PL" sz="2000" dirty="0" smtClean="0">
                <a:solidFill>
                  <a:schemeClr val="tx1"/>
                </a:solidFill>
                <a:latin typeface="Times New Roman" panose="02020603050405020304" pitchFamily="18" charset="0"/>
                <a:cs typeface="Times New Roman" panose="02020603050405020304" pitchFamily="18" charset="0"/>
              </a:rPr>
              <a:t>gdy: </a:t>
            </a:r>
          </a:p>
          <a:p>
            <a:pPr algn="just"/>
            <a:r>
              <a:rPr lang="pl-PL" sz="2000" dirty="0" smtClean="0">
                <a:solidFill>
                  <a:schemeClr val="tx1"/>
                </a:solidFill>
                <a:latin typeface="Times New Roman" panose="02020603050405020304" pitchFamily="18" charset="0"/>
                <a:cs typeface="Times New Roman" panose="02020603050405020304" pitchFamily="18" charset="0"/>
              </a:rPr>
              <a:t>zaświadczenie </a:t>
            </a:r>
            <a:r>
              <a:rPr lang="pl-PL" sz="2000" dirty="0">
                <a:solidFill>
                  <a:schemeClr val="tx1"/>
                </a:solidFill>
                <a:latin typeface="Times New Roman" panose="02020603050405020304" pitchFamily="18" charset="0"/>
                <a:cs typeface="Times New Roman" panose="02020603050405020304" pitchFamily="18" charset="0"/>
              </a:rPr>
              <a:t>lekarskie zostało </a:t>
            </a:r>
            <a:r>
              <a:rPr lang="pl-PL" sz="2000" dirty="0" smtClean="0">
                <a:solidFill>
                  <a:schemeClr val="tx1"/>
                </a:solidFill>
                <a:latin typeface="Times New Roman" panose="02020603050405020304" pitchFamily="18" charset="0"/>
                <a:cs typeface="Times New Roman" panose="02020603050405020304" pitchFamily="18" charset="0"/>
              </a:rPr>
              <a:t>sfałszowane;</a:t>
            </a:r>
          </a:p>
          <a:p>
            <a:pPr algn="just"/>
            <a:endParaRPr lang="pl-PL" sz="2000" dirty="0" smtClean="0">
              <a:solidFill>
                <a:schemeClr val="tx1"/>
              </a:solidFill>
              <a:latin typeface="Times New Roman" panose="02020603050405020304" pitchFamily="18" charset="0"/>
              <a:cs typeface="Times New Roman" panose="02020603050405020304" pitchFamily="18" charset="0"/>
            </a:endParaRPr>
          </a:p>
          <a:p>
            <a:pPr lvl="0"/>
            <a:r>
              <a:rPr lang="pl-PL" sz="2000" dirty="0">
                <a:solidFill>
                  <a:schemeClr val="tx1"/>
                </a:solidFill>
                <a:latin typeface="Times New Roman" panose="02020603050405020304" pitchFamily="18" charset="0"/>
                <a:cs typeface="Times New Roman" panose="02020603050405020304" pitchFamily="18" charset="0"/>
              </a:rPr>
              <a:t>jeżeli niezdolność do pracy spowodowana została w wyniku umyślnego przestępstwa lub wykroczenia popełnionego przez tego ubezpieczonego</a:t>
            </a:r>
            <a:r>
              <a:rPr lang="pl-PL" sz="2000" dirty="0" smtClean="0">
                <a:solidFill>
                  <a:schemeClr val="tx1"/>
                </a:solidFill>
                <a:latin typeface="Times New Roman" panose="02020603050405020304" pitchFamily="18" charset="0"/>
                <a:cs typeface="Times New Roman" panose="02020603050405020304" pitchFamily="18" charset="0"/>
              </a:rPr>
              <a:t>.</a:t>
            </a:r>
          </a:p>
          <a:p>
            <a:pPr lvl="0"/>
            <a:endParaRPr lang="pl-PL" sz="2000" dirty="0">
              <a:solidFill>
                <a:schemeClr val="tx1"/>
              </a:solidFill>
              <a:latin typeface="Times New Roman" panose="02020603050405020304" pitchFamily="18" charset="0"/>
              <a:cs typeface="Times New Roman" panose="02020603050405020304" pitchFamily="18" charset="0"/>
            </a:endParaRPr>
          </a:p>
          <a:p>
            <a:pPr lvl="0"/>
            <a:r>
              <a:rPr lang="pl-PL" sz="2000" dirty="0">
                <a:solidFill>
                  <a:schemeClr val="tx1"/>
                </a:solidFill>
                <a:latin typeface="Times New Roman" panose="02020603050405020304" pitchFamily="18" charset="0"/>
                <a:cs typeface="Times New Roman" panose="02020603050405020304" pitchFamily="18" charset="0"/>
              </a:rPr>
              <a:t>jeżeli niezdolność do pracy spowodowana została nadużyciem alkoholu, zasiłek chorobowy nie przysługuje za okres pierwszych 5 dni tej </a:t>
            </a:r>
            <a:r>
              <a:rPr lang="pl-PL" sz="2000" dirty="0" smtClean="0">
                <a:solidFill>
                  <a:schemeClr val="tx1"/>
                </a:solidFill>
                <a:latin typeface="Times New Roman" panose="02020603050405020304" pitchFamily="18" charset="0"/>
                <a:cs typeface="Times New Roman" panose="02020603050405020304" pitchFamily="18" charset="0"/>
              </a:rPr>
              <a:t>niezdolności.</a:t>
            </a:r>
            <a:endParaRPr lang="pl-PL" sz="2000" dirty="0">
              <a:solidFill>
                <a:schemeClr val="tx1"/>
              </a:solidFill>
              <a:latin typeface="Times New Roman" panose="02020603050405020304" pitchFamily="18" charset="0"/>
              <a:cs typeface="Times New Roman" panose="02020603050405020304" pitchFamily="18" charset="0"/>
            </a:endParaRPr>
          </a:p>
          <a:p>
            <a:endParaRPr lang="pl-PL"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64768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332656"/>
            <a:ext cx="8229600" cy="836712"/>
          </a:xfrm>
        </p:spPr>
        <p:txBody>
          <a:bodyPr/>
          <a:lstStyle/>
          <a:p>
            <a:r>
              <a:rPr lang="pl-PL" sz="2400" dirty="0" smtClean="0"/>
              <a:t>Świadczenie rehabilitacyjne</a:t>
            </a:r>
            <a:endParaRPr lang="pl-PL" sz="2400" dirty="0"/>
          </a:p>
        </p:txBody>
      </p:sp>
      <p:sp>
        <p:nvSpPr>
          <p:cNvPr id="3" name="Symbol zastępczy zawartości 2"/>
          <p:cNvSpPr>
            <a:spLocks noGrp="1"/>
          </p:cNvSpPr>
          <p:nvPr>
            <p:ph idx="1"/>
          </p:nvPr>
        </p:nvSpPr>
        <p:spPr>
          <a:xfrm>
            <a:off x="457200" y="1412776"/>
            <a:ext cx="8229600" cy="4713387"/>
          </a:xfrm>
        </p:spPr>
        <p:txBody>
          <a:bodyPr>
            <a:normAutofit fontScale="70000" lnSpcReduction="20000"/>
          </a:bodyPr>
          <a:lstStyle/>
          <a:p>
            <a:r>
              <a:rPr lang="pl-PL" sz="2600" dirty="0">
                <a:solidFill>
                  <a:schemeClr val="tx1"/>
                </a:solidFill>
                <a:latin typeface="Times New Roman" panose="02020603050405020304" pitchFamily="18" charset="0"/>
                <a:cs typeface="Times New Roman" panose="02020603050405020304" pitchFamily="18" charset="0"/>
              </a:rPr>
              <a:t>Świadczenie rehabilitacyjne przysługuje ubezpieczonemu, </a:t>
            </a:r>
            <a:r>
              <a:rPr lang="pl-PL" sz="2600" dirty="0" smtClean="0">
                <a:solidFill>
                  <a:schemeClr val="tx1"/>
                </a:solidFill>
                <a:latin typeface="Times New Roman" panose="02020603050405020304" pitchFamily="18" charset="0"/>
                <a:cs typeface="Times New Roman" panose="02020603050405020304" pitchFamily="18" charset="0"/>
              </a:rPr>
              <a:t>który </a:t>
            </a:r>
            <a:r>
              <a:rPr lang="pl-PL" sz="2600" dirty="0">
                <a:solidFill>
                  <a:schemeClr val="tx1"/>
                </a:solidFill>
                <a:latin typeface="Times New Roman" panose="02020603050405020304" pitchFamily="18" charset="0"/>
                <a:cs typeface="Times New Roman" panose="02020603050405020304" pitchFamily="18" charset="0"/>
              </a:rPr>
              <a:t>po wyczerpaniu zasiłku chorobowego jest nadal niezdolny do pracy, </a:t>
            </a:r>
            <a:r>
              <a:rPr lang="pl-PL" sz="2600" dirty="0" smtClean="0">
                <a:solidFill>
                  <a:schemeClr val="tx1"/>
                </a:solidFill>
                <a:latin typeface="Times New Roman" panose="02020603050405020304" pitchFamily="18" charset="0"/>
                <a:cs typeface="Times New Roman" panose="02020603050405020304" pitchFamily="18" charset="0"/>
              </a:rPr>
              <a:t>a </a:t>
            </a:r>
            <a:r>
              <a:rPr lang="pl-PL" sz="2600" dirty="0">
                <a:solidFill>
                  <a:schemeClr val="tx1"/>
                </a:solidFill>
                <a:latin typeface="Times New Roman" panose="02020603050405020304" pitchFamily="18" charset="0"/>
                <a:cs typeface="Times New Roman" panose="02020603050405020304" pitchFamily="18" charset="0"/>
              </a:rPr>
              <a:t>dalsze leczenie lub rehabilitacja lecznicza rokują odzyskanie zdolności do pracy</a:t>
            </a:r>
            <a:r>
              <a:rPr lang="pl-PL" sz="2600" dirty="0" smtClean="0">
                <a:solidFill>
                  <a:schemeClr val="tx1"/>
                </a:solidFill>
                <a:latin typeface="Times New Roman" panose="02020603050405020304" pitchFamily="18" charset="0"/>
                <a:cs typeface="Times New Roman" panose="02020603050405020304" pitchFamily="18" charset="0"/>
              </a:rPr>
              <a:t>.</a:t>
            </a:r>
          </a:p>
          <a:p>
            <a:pPr marL="0" indent="0">
              <a:buNone/>
            </a:pPr>
            <a:endParaRPr lang="pl-PL" sz="2600" dirty="0" smtClean="0">
              <a:solidFill>
                <a:schemeClr val="tx1"/>
              </a:solidFill>
              <a:latin typeface="Times New Roman" panose="02020603050405020304" pitchFamily="18" charset="0"/>
              <a:cs typeface="Times New Roman" panose="02020603050405020304" pitchFamily="18" charset="0"/>
            </a:endParaRPr>
          </a:p>
          <a:p>
            <a:r>
              <a:rPr lang="pl-PL" sz="2600" dirty="0" smtClean="0">
                <a:solidFill>
                  <a:schemeClr val="tx1"/>
                </a:solidFill>
                <a:latin typeface="Times New Roman" panose="02020603050405020304" pitchFamily="18" charset="0"/>
                <a:cs typeface="Times New Roman" panose="02020603050405020304" pitchFamily="18" charset="0"/>
              </a:rPr>
              <a:t>Prawo do świadczenia rehabilitacyjnego powinno być przyznane bezpośrednio po zakończeniu pobierania zasiłku chorobowego.</a:t>
            </a:r>
          </a:p>
          <a:p>
            <a:pPr marL="0" indent="0">
              <a:buNone/>
            </a:pPr>
            <a:r>
              <a:rPr lang="pl-PL" sz="2600" i="1" dirty="0" smtClean="0">
                <a:solidFill>
                  <a:schemeClr val="tx1"/>
                </a:solidFill>
                <a:latin typeface="Times New Roman" panose="02020603050405020304" pitchFamily="18" charset="0"/>
                <a:cs typeface="Times New Roman" panose="02020603050405020304" pitchFamily="18" charset="0"/>
              </a:rPr>
              <a:t>  </a:t>
            </a:r>
            <a:r>
              <a:rPr lang="pl-PL" sz="2600" dirty="0">
                <a:solidFill>
                  <a:schemeClr val="tx1"/>
                </a:solidFill>
                <a:latin typeface="Times New Roman" panose="02020603050405020304" pitchFamily="18" charset="0"/>
                <a:cs typeface="Times New Roman" panose="02020603050405020304" pitchFamily="18" charset="0"/>
              </a:rPr>
              <a:t> </a:t>
            </a:r>
            <a:endParaRPr lang="pl-PL" sz="2600" dirty="0" smtClean="0">
              <a:solidFill>
                <a:schemeClr val="tx1"/>
              </a:solidFill>
              <a:latin typeface="Times New Roman" panose="02020603050405020304" pitchFamily="18" charset="0"/>
              <a:cs typeface="Times New Roman" panose="02020603050405020304" pitchFamily="18" charset="0"/>
            </a:endParaRPr>
          </a:p>
          <a:p>
            <a:r>
              <a:rPr lang="pl-PL" sz="2600" dirty="0" smtClean="0">
                <a:solidFill>
                  <a:schemeClr val="tx1"/>
                </a:solidFill>
                <a:latin typeface="Times New Roman" panose="02020603050405020304" pitchFamily="18" charset="0"/>
                <a:cs typeface="Times New Roman" panose="02020603050405020304" pitchFamily="18" charset="0"/>
              </a:rPr>
              <a:t>Świadczenie rehabilitacyjne przysługuje przez okres niezbędny do przywrócenia zdolności do pracy, nie dłużej jednak niż przez 12 miesięcy. </a:t>
            </a:r>
          </a:p>
          <a:p>
            <a:pPr marL="0" indent="0">
              <a:buNone/>
            </a:pPr>
            <a:endParaRPr lang="pl-PL" sz="2600" dirty="0">
              <a:solidFill>
                <a:schemeClr val="tx1"/>
              </a:solidFill>
              <a:latin typeface="Times New Roman" panose="02020603050405020304" pitchFamily="18" charset="0"/>
              <a:cs typeface="Times New Roman" panose="02020603050405020304" pitchFamily="18" charset="0"/>
            </a:endParaRPr>
          </a:p>
          <a:p>
            <a:r>
              <a:rPr lang="pl-PL" sz="2600" dirty="0" smtClean="0">
                <a:solidFill>
                  <a:schemeClr val="tx1"/>
                </a:solidFill>
                <a:latin typeface="Times New Roman" panose="02020603050405020304" pitchFamily="18" charset="0"/>
                <a:cs typeface="Times New Roman" panose="02020603050405020304" pitchFamily="18" charset="0"/>
              </a:rPr>
              <a:t>O </a:t>
            </a:r>
            <a:r>
              <a:rPr lang="pl-PL" sz="2600" dirty="0">
                <a:solidFill>
                  <a:schemeClr val="tx1"/>
                </a:solidFill>
                <a:latin typeface="Times New Roman" panose="02020603050405020304" pitchFamily="18" charset="0"/>
                <a:cs typeface="Times New Roman" panose="02020603050405020304" pitchFamily="18" charset="0"/>
              </a:rPr>
              <a:t>przyznaniu świadczenia rehabilitacyjnego decyduje lekarz orzecznik  / komisja lekarska  w wydanym orzeczeniu, w którym określa czas trwania świadczenia rehabilitacyjnego.</a:t>
            </a:r>
          </a:p>
          <a:p>
            <a:endParaRPr lang="pl-PL" sz="2600" dirty="0">
              <a:solidFill>
                <a:schemeClr val="tx1"/>
              </a:solidFill>
              <a:latin typeface="Times New Roman" panose="02020603050405020304" pitchFamily="18" charset="0"/>
              <a:cs typeface="Times New Roman" panose="02020603050405020304" pitchFamily="18" charset="0"/>
            </a:endParaRPr>
          </a:p>
          <a:p>
            <a:r>
              <a:rPr lang="pl-PL" sz="2600" dirty="0">
                <a:solidFill>
                  <a:schemeClr val="tx1"/>
                </a:solidFill>
                <a:latin typeface="Times New Roman" panose="02020603050405020304" pitchFamily="18" charset="0"/>
                <a:cs typeface="Times New Roman" panose="02020603050405020304" pitchFamily="18" charset="0"/>
              </a:rPr>
              <a:t>Do orzeczeń lekarza orzecznika / komisji lekarskiej  stosuje się przepisy o emeryturach i rentach z Funduszu Ubezpieczeń Społecznych i o orzekaniu o niezdolności do pracy.</a:t>
            </a:r>
            <a:r>
              <a:rPr lang="pl-PL" sz="2600" u="sng" dirty="0">
                <a:solidFill>
                  <a:schemeClr val="tx1"/>
                </a:solidFill>
                <a:latin typeface="Times New Roman" panose="02020603050405020304" pitchFamily="18" charset="0"/>
                <a:cs typeface="Times New Roman" panose="02020603050405020304" pitchFamily="18" charset="0"/>
              </a:rPr>
              <a:t> </a:t>
            </a:r>
            <a:endParaRPr lang="pl-PL" sz="2600" dirty="0">
              <a:solidFill>
                <a:schemeClr val="tx1"/>
              </a:solidFill>
              <a:latin typeface="Times New Roman" panose="02020603050405020304" pitchFamily="18" charset="0"/>
              <a:cs typeface="Times New Roman" panose="02020603050405020304" pitchFamily="18" charset="0"/>
            </a:endParaRPr>
          </a:p>
          <a:p>
            <a:pPr marL="0" indent="0">
              <a:buNone/>
            </a:pPr>
            <a:r>
              <a:rPr lang="pl-PL" sz="2600" dirty="0">
                <a:latin typeface="Times New Roman" panose="02020603050405020304" pitchFamily="18" charset="0"/>
                <a:cs typeface="Times New Roman" panose="02020603050405020304" pitchFamily="18" charset="0"/>
              </a:rPr>
              <a:t> </a:t>
            </a:r>
          </a:p>
          <a:p>
            <a:endParaRPr lang="pl-PL" dirty="0"/>
          </a:p>
        </p:txBody>
      </p:sp>
    </p:spTree>
    <p:extLst>
      <p:ext uri="{BB962C8B-B14F-4D97-AF65-F5344CB8AC3E}">
        <p14:creationId xmlns:p14="http://schemas.microsoft.com/office/powerpoint/2010/main" val="148405744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1"/>
          <p:cNvSpPr>
            <a:spLocks noGrp="1"/>
          </p:cNvSpPr>
          <p:nvPr>
            <p:ph idx="1"/>
          </p:nvPr>
        </p:nvSpPr>
        <p:spPr>
          <a:xfrm>
            <a:off x="457200" y="764705"/>
            <a:ext cx="8229600" cy="5361458"/>
          </a:xfrm>
        </p:spPr>
        <p:txBody>
          <a:bodyPr>
            <a:noAutofit/>
          </a:bodyPr>
          <a:lstStyle/>
          <a:p>
            <a:pPr marL="0" indent="0">
              <a:buNone/>
            </a:pPr>
            <a:r>
              <a:rPr lang="pl-PL" sz="1800" dirty="0" smtClean="0">
                <a:solidFill>
                  <a:schemeClr val="tx1"/>
                </a:solidFill>
                <a:latin typeface="Times New Roman" panose="02020603050405020304" pitchFamily="18" charset="0"/>
                <a:cs typeface="Times New Roman" panose="02020603050405020304" pitchFamily="18" charset="0"/>
              </a:rPr>
              <a:t>	</a:t>
            </a:r>
            <a:r>
              <a:rPr lang="pl-PL" sz="2000" dirty="0" smtClean="0">
                <a:solidFill>
                  <a:schemeClr val="tx1"/>
                </a:solidFill>
                <a:latin typeface="Times New Roman" panose="02020603050405020304" pitchFamily="18" charset="0"/>
                <a:cs typeface="Times New Roman" panose="02020603050405020304" pitchFamily="18" charset="0"/>
              </a:rPr>
              <a:t>Świadczenie </a:t>
            </a:r>
            <a:r>
              <a:rPr lang="pl-PL" sz="2000" dirty="0">
                <a:solidFill>
                  <a:schemeClr val="tx1"/>
                </a:solidFill>
                <a:latin typeface="Times New Roman" panose="02020603050405020304" pitchFamily="18" charset="0"/>
                <a:cs typeface="Times New Roman" panose="02020603050405020304" pitchFamily="18" charset="0"/>
              </a:rPr>
              <a:t>rehabilitacyjne nie </a:t>
            </a:r>
            <a:r>
              <a:rPr lang="pl-PL" sz="2000" dirty="0" smtClean="0">
                <a:solidFill>
                  <a:schemeClr val="tx1"/>
                </a:solidFill>
                <a:latin typeface="Times New Roman" panose="02020603050405020304" pitchFamily="18" charset="0"/>
                <a:cs typeface="Times New Roman" panose="02020603050405020304" pitchFamily="18" charset="0"/>
              </a:rPr>
              <a:t>przysługuje osobie uprawnionej do :</a:t>
            </a:r>
          </a:p>
          <a:p>
            <a:pPr marL="0" indent="0">
              <a:buNone/>
            </a:pPr>
            <a:endParaRPr lang="pl-PL" sz="1800" dirty="0">
              <a:solidFill>
                <a:schemeClr val="tx1"/>
              </a:solidFill>
              <a:latin typeface="Times New Roman" panose="02020603050405020304" pitchFamily="18" charset="0"/>
              <a:cs typeface="Times New Roman" panose="02020603050405020304" pitchFamily="18" charset="0"/>
            </a:endParaRPr>
          </a:p>
          <a:p>
            <a:pPr lvl="0"/>
            <a:r>
              <a:rPr lang="pl-PL" sz="1800" dirty="0" smtClean="0">
                <a:solidFill>
                  <a:schemeClr val="tx1"/>
                </a:solidFill>
                <a:latin typeface="Times New Roman" panose="02020603050405020304" pitchFamily="18" charset="0"/>
                <a:cs typeface="Times New Roman" panose="02020603050405020304" pitchFamily="18" charset="0"/>
              </a:rPr>
              <a:t>emerytury,</a:t>
            </a:r>
          </a:p>
          <a:p>
            <a:pPr lvl="0"/>
            <a:endParaRPr lang="pl-PL" sz="1800" dirty="0">
              <a:solidFill>
                <a:schemeClr val="tx1"/>
              </a:solidFill>
              <a:latin typeface="Times New Roman" panose="02020603050405020304" pitchFamily="18" charset="0"/>
              <a:cs typeface="Times New Roman" panose="02020603050405020304" pitchFamily="18" charset="0"/>
            </a:endParaRPr>
          </a:p>
          <a:p>
            <a:pPr lvl="0"/>
            <a:r>
              <a:rPr lang="pl-PL" sz="1800" dirty="0" smtClean="0">
                <a:solidFill>
                  <a:schemeClr val="tx1"/>
                </a:solidFill>
                <a:latin typeface="Times New Roman" panose="02020603050405020304" pitchFamily="18" charset="0"/>
                <a:cs typeface="Times New Roman" panose="02020603050405020304" pitchFamily="18" charset="0"/>
              </a:rPr>
              <a:t>renty </a:t>
            </a:r>
            <a:r>
              <a:rPr lang="pl-PL" sz="1800" dirty="0">
                <a:solidFill>
                  <a:schemeClr val="tx1"/>
                </a:solidFill>
                <a:latin typeface="Times New Roman" panose="02020603050405020304" pitchFamily="18" charset="0"/>
                <a:cs typeface="Times New Roman" panose="02020603050405020304" pitchFamily="18" charset="0"/>
              </a:rPr>
              <a:t>z tytułu niezdolności do pracy</a:t>
            </a:r>
            <a:r>
              <a:rPr lang="pl-PL" sz="1800" dirty="0" smtClean="0">
                <a:solidFill>
                  <a:schemeClr val="tx1"/>
                </a:solidFill>
                <a:latin typeface="Times New Roman" panose="02020603050405020304" pitchFamily="18" charset="0"/>
                <a:cs typeface="Times New Roman" panose="02020603050405020304" pitchFamily="18" charset="0"/>
              </a:rPr>
              <a:t>,</a:t>
            </a:r>
          </a:p>
          <a:p>
            <a:pPr lvl="0"/>
            <a:endParaRPr lang="pl-PL" sz="1800" dirty="0">
              <a:solidFill>
                <a:schemeClr val="tx1"/>
              </a:solidFill>
              <a:latin typeface="Times New Roman" panose="02020603050405020304" pitchFamily="18" charset="0"/>
              <a:cs typeface="Times New Roman" panose="02020603050405020304" pitchFamily="18" charset="0"/>
            </a:endParaRPr>
          </a:p>
          <a:p>
            <a:pPr lvl="0"/>
            <a:r>
              <a:rPr lang="pl-PL" sz="1800" dirty="0">
                <a:solidFill>
                  <a:schemeClr val="tx1"/>
                </a:solidFill>
                <a:latin typeface="Times New Roman" panose="02020603050405020304" pitchFamily="18" charset="0"/>
                <a:cs typeface="Times New Roman" panose="02020603050405020304" pitchFamily="18" charset="0"/>
              </a:rPr>
              <a:t>zasiłku dla bezrobotnych, </a:t>
            </a:r>
            <a:endParaRPr lang="pl-PL" sz="1800" dirty="0" smtClean="0">
              <a:solidFill>
                <a:schemeClr val="tx1"/>
              </a:solidFill>
              <a:latin typeface="Times New Roman" panose="02020603050405020304" pitchFamily="18" charset="0"/>
              <a:cs typeface="Times New Roman" panose="02020603050405020304" pitchFamily="18" charset="0"/>
            </a:endParaRPr>
          </a:p>
          <a:p>
            <a:pPr lvl="0"/>
            <a:endParaRPr lang="pl-PL" sz="1800" dirty="0">
              <a:solidFill>
                <a:schemeClr val="tx1"/>
              </a:solidFill>
              <a:latin typeface="Times New Roman" panose="02020603050405020304" pitchFamily="18" charset="0"/>
              <a:cs typeface="Times New Roman" panose="02020603050405020304" pitchFamily="18" charset="0"/>
            </a:endParaRPr>
          </a:p>
          <a:p>
            <a:pPr lvl="0"/>
            <a:r>
              <a:rPr lang="pl-PL" sz="1800" dirty="0">
                <a:solidFill>
                  <a:schemeClr val="tx1"/>
                </a:solidFill>
                <a:latin typeface="Times New Roman" panose="02020603050405020304" pitchFamily="18" charset="0"/>
                <a:cs typeface="Times New Roman" panose="02020603050405020304" pitchFamily="18" charset="0"/>
              </a:rPr>
              <a:t>zasiłku i świadczenia przedemerytalnego, </a:t>
            </a:r>
            <a:endParaRPr lang="pl-PL" sz="1800" dirty="0" smtClean="0">
              <a:solidFill>
                <a:schemeClr val="tx1"/>
              </a:solidFill>
              <a:latin typeface="Times New Roman" panose="02020603050405020304" pitchFamily="18" charset="0"/>
              <a:cs typeface="Times New Roman" panose="02020603050405020304" pitchFamily="18" charset="0"/>
            </a:endParaRPr>
          </a:p>
          <a:p>
            <a:pPr lvl="0"/>
            <a:endParaRPr lang="pl-PL" sz="1800" dirty="0">
              <a:solidFill>
                <a:schemeClr val="tx1"/>
              </a:solidFill>
              <a:latin typeface="Times New Roman" panose="02020603050405020304" pitchFamily="18" charset="0"/>
              <a:cs typeface="Times New Roman" panose="02020603050405020304" pitchFamily="18" charset="0"/>
            </a:endParaRPr>
          </a:p>
          <a:p>
            <a:pPr lvl="0"/>
            <a:r>
              <a:rPr lang="pl-PL" sz="1800" dirty="0">
                <a:solidFill>
                  <a:schemeClr val="tx1"/>
                </a:solidFill>
                <a:latin typeface="Times New Roman" panose="02020603050405020304" pitchFamily="18" charset="0"/>
                <a:cs typeface="Times New Roman" panose="02020603050405020304" pitchFamily="18" charset="0"/>
              </a:rPr>
              <a:t>rodzicielskiego świadczenia uzupełniającego, </a:t>
            </a:r>
            <a:endParaRPr lang="pl-PL" sz="1800" dirty="0" smtClean="0">
              <a:solidFill>
                <a:schemeClr val="tx1"/>
              </a:solidFill>
              <a:latin typeface="Times New Roman" panose="02020603050405020304" pitchFamily="18" charset="0"/>
              <a:cs typeface="Times New Roman" panose="02020603050405020304" pitchFamily="18" charset="0"/>
            </a:endParaRPr>
          </a:p>
          <a:p>
            <a:pPr lvl="0"/>
            <a:endParaRPr lang="pl-PL" sz="1800" dirty="0">
              <a:solidFill>
                <a:schemeClr val="tx1"/>
              </a:solidFill>
              <a:latin typeface="Times New Roman" panose="02020603050405020304" pitchFamily="18" charset="0"/>
              <a:cs typeface="Times New Roman" panose="02020603050405020304" pitchFamily="18" charset="0"/>
            </a:endParaRPr>
          </a:p>
          <a:p>
            <a:pPr lvl="0"/>
            <a:r>
              <a:rPr lang="pl-PL" sz="1800" dirty="0">
                <a:solidFill>
                  <a:schemeClr val="tx1"/>
                </a:solidFill>
                <a:latin typeface="Times New Roman" panose="02020603050405020304" pitchFamily="18" charset="0"/>
                <a:cs typeface="Times New Roman" panose="02020603050405020304" pitchFamily="18" charset="0"/>
              </a:rPr>
              <a:t>nauczycielskiego świadczenia </a:t>
            </a:r>
            <a:r>
              <a:rPr lang="pl-PL" sz="1800" dirty="0" smtClean="0">
                <a:solidFill>
                  <a:schemeClr val="tx1"/>
                </a:solidFill>
                <a:latin typeface="Times New Roman" panose="02020603050405020304" pitchFamily="18" charset="0"/>
                <a:cs typeface="Times New Roman" panose="02020603050405020304" pitchFamily="18" charset="0"/>
              </a:rPr>
              <a:t>kompensacyjnego</a:t>
            </a:r>
          </a:p>
          <a:p>
            <a:pPr lvl="0"/>
            <a:endParaRPr lang="pl-PL" sz="1800" dirty="0">
              <a:solidFill>
                <a:schemeClr val="tx1"/>
              </a:solidFill>
              <a:latin typeface="Times New Roman" panose="02020603050405020304" pitchFamily="18" charset="0"/>
              <a:cs typeface="Times New Roman" panose="02020603050405020304" pitchFamily="18" charset="0"/>
            </a:endParaRPr>
          </a:p>
          <a:p>
            <a:pPr lvl="0"/>
            <a:r>
              <a:rPr lang="pl-PL" sz="1800" dirty="0">
                <a:solidFill>
                  <a:schemeClr val="tx1"/>
                </a:solidFill>
                <a:latin typeface="Times New Roman" panose="02020603050405020304" pitchFamily="18" charset="0"/>
                <a:cs typeface="Times New Roman" panose="02020603050405020304" pitchFamily="18" charset="0"/>
              </a:rPr>
              <a:t>urlopu dla poratowania zdrowia, udzielonego na podstawie odrębnych przepisów.</a:t>
            </a:r>
          </a:p>
          <a:p>
            <a:endParaRPr lang="pl-PL"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67584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altLang="pl-PL" sz="2000" dirty="0" smtClean="0">
                <a:latin typeface="Times New Roman" pitchFamily="18" charset="0"/>
              </a:rPr>
              <a:t>PODSTAWY </a:t>
            </a:r>
            <a:r>
              <a:rPr lang="pl-PL" altLang="pl-PL" sz="2000" dirty="0">
                <a:latin typeface="Times New Roman" pitchFamily="18" charset="0"/>
              </a:rPr>
              <a:t>PRAWNE ORZECZNICTWA LEKARSKIEGO </a:t>
            </a:r>
            <a:endParaRPr lang="pl-PL" sz="2000" dirty="0"/>
          </a:p>
        </p:txBody>
      </p:sp>
      <p:sp>
        <p:nvSpPr>
          <p:cNvPr id="3" name="Symbol zastępczy zawartości 2"/>
          <p:cNvSpPr>
            <a:spLocks noGrp="1"/>
          </p:cNvSpPr>
          <p:nvPr>
            <p:ph idx="1"/>
          </p:nvPr>
        </p:nvSpPr>
        <p:spPr/>
        <p:txBody>
          <a:bodyPr>
            <a:normAutofit/>
          </a:bodyPr>
          <a:lstStyle/>
          <a:p>
            <a:endParaRPr lang="pl-PL" altLang="pl-PL" sz="1600" u="sng" dirty="0">
              <a:latin typeface="Times New Roman" pitchFamily="18" charset="0"/>
            </a:endParaRPr>
          </a:p>
          <a:p>
            <a:endParaRPr lang="pl-PL" altLang="pl-PL" sz="1600" u="sng" dirty="0" smtClean="0">
              <a:latin typeface="Times New Roman" pitchFamily="18" charset="0"/>
            </a:endParaRPr>
          </a:p>
          <a:p>
            <a:r>
              <a:rPr lang="pl-PL" altLang="pl-PL" sz="1400" u="sng" dirty="0" smtClean="0">
                <a:solidFill>
                  <a:schemeClr val="tx1"/>
                </a:solidFill>
                <a:latin typeface="Times New Roman" pitchFamily="18" charset="0"/>
              </a:rPr>
              <a:t>USTAWA</a:t>
            </a:r>
            <a:r>
              <a:rPr lang="pl-PL" altLang="pl-PL" sz="1400" dirty="0" smtClean="0">
                <a:solidFill>
                  <a:schemeClr val="tx1"/>
                </a:solidFill>
                <a:latin typeface="Times New Roman" pitchFamily="18" charset="0"/>
              </a:rPr>
              <a:t>  </a:t>
            </a:r>
            <a:r>
              <a:rPr lang="pl-PL" altLang="pl-PL" sz="1400" dirty="0">
                <a:solidFill>
                  <a:schemeClr val="tx1"/>
                </a:solidFill>
                <a:latin typeface="Times New Roman" pitchFamily="18" charset="0"/>
              </a:rPr>
              <a:t>z  dnia 13 października 1998 r. o  systemie ubezpieczeń </a:t>
            </a:r>
            <a:r>
              <a:rPr lang="pl-PL" altLang="pl-PL" sz="1400" dirty="0" smtClean="0">
                <a:solidFill>
                  <a:schemeClr val="tx1"/>
                </a:solidFill>
                <a:latin typeface="Times New Roman" pitchFamily="18" charset="0"/>
              </a:rPr>
              <a:t>społecznych</a:t>
            </a:r>
          </a:p>
          <a:p>
            <a:pPr marL="0" indent="0">
              <a:buNone/>
            </a:pPr>
            <a:r>
              <a:rPr lang="pl-PL" altLang="pl-PL" sz="1400" dirty="0">
                <a:solidFill>
                  <a:schemeClr val="tx1"/>
                </a:solidFill>
                <a:latin typeface="Times New Roman" pitchFamily="18" charset="0"/>
              </a:rPr>
              <a:t> </a:t>
            </a:r>
            <a:r>
              <a:rPr lang="pl-PL" altLang="pl-PL" sz="1400" dirty="0" smtClean="0">
                <a:solidFill>
                  <a:schemeClr val="tx1"/>
                </a:solidFill>
                <a:latin typeface="Times New Roman" pitchFamily="18" charset="0"/>
              </a:rPr>
              <a:t>       ( tj. Dz</a:t>
            </a:r>
            <a:r>
              <a:rPr lang="pl-PL" altLang="pl-PL" sz="1400" dirty="0">
                <a:solidFill>
                  <a:schemeClr val="tx1"/>
                </a:solidFill>
                <a:latin typeface="Times New Roman" pitchFamily="18" charset="0"/>
              </a:rPr>
              <a:t>. U. z </a:t>
            </a:r>
            <a:r>
              <a:rPr lang="pl-PL" altLang="pl-PL" sz="1400" dirty="0" smtClean="0">
                <a:solidFill>
                  <a:schemeClr val="tx1"/>
                </a:solidFill>
                <a:latin typeface="Times New Roman" pitchFamily="18" charset="0"/>
              </a:rPr>
              <a:t>2023 poz. 1230 ze zm.)</a:t>
            </a:r>
            <a:endParaRPr lang="pl-PL" altLang="pl-PL" sz="1400" dirty="0">
              <a:solidFill>
                <a:schemeClr val="tx1"/>
              </a:solidFill>
              <a:latin typeface="Times New Roman" pitchFamily="18" charset="0"/>
            </a:endParaRPr>
          </a:p>
          <a:p>
            <a:endParaRPr lang="pl-PL" altLang="pl-PL" sz="1400" dirty="0" smtClean="0">
              <a:solidFill>
                <a:schemeClr val="tx1"/>
              </a:solidFill>
              <a:latin typeface="Times New Roman" pitchFamily="18" charset="0"/>
            </a:endParaRPr>
          </a:p>
          <a:p>
            <a:endParaRPr lang="pl-PL" altLang="pl-PL" sz="1400" dirty="0">
              <a:solidFill>
                <a:schemeClr val="tx1"/>
              </a:solidFill>
              <a:latin typeface="Times New Roman" pitchFamily="18" charset="0"/>
            </a:endParaRPr>
          </a:p>
          <a:p>
            <a:r>
              <a:rPr lang="pl-PL" altLang="pl-PL" sz="1400" u="sng" dirty="0" smtClean="0">
                <a:solidFill>
                  <a:schemeClr val="tx1"/>
                </a:solidFill>
                <a:latin typeface="Times New Roman" pitchFamily="18" charset="0"/>
              </a:rPr>
              <a:t>USTAWA</a:t>
            </a:r>
            <a:r>
              <a:rPr lang="pl-PL" altLang="pl-PL" sz="1400" dirty="0" smtClean="0">
                <a:solidFill>
                  <a:schemeClr val="tx1"/>
                </a:solidFill>
                <a:latin typeface="Times New Roman" pitchFamily="18" charset="0"/>
              </a:rPr>
              <a:t> </a:t>
            </a:r>
            <a:r>
              <a:rPr lang="pl-PL" altLang="pl-PL" sz="1400" dirty="0">
                <a:solidFill>
                  <a:schemeClr val="tx1"/>
                </a:solidFill>
                <a:latin typeface="Times New Roman" pitchFamily="18" charset="0"/>
              </a:rPr>
              <a:t>z dnia 25 czerwca 1999 r. o świadczeniach pieniężnych z ubezpieczenia społecznego w razie choroby i </a:t>
            </a:r>
            <a:r>
              <a:rPr lang="pl-PL" altLang="pl-PL" sz="1400" dirty="0" smtClean="0">
                <a:solidFill>
                  <a:schemeClr val="tx1"/>
                </a:solidFill>
                <a:latin typeface="Times New Roman" pitchFamily="18" charset="0"/>
              </a:rPr>
              <a:t>macierzyństwa ( tj. Dz</a:t>
            </a:r>
            <a:r>
              <a:rPr lang="pl-PL" altLang="pl-PL" sz="1400" dirty="0">
                <a:solidFill>
                  <a:schemeClr val="tx1"/>
                </a:solidFill>
                <a:latin typeface="Times New Roman" pitchFamily="18" charset="0"/>
              </a:rPr>
              <a:t>. U. z </a:t>
            </a:r>
            <a:r>
              <a:rPr lang="pl-PL" altLang="pl-PL" sz="1400" dirty="0" smtClean="0">
                <a:solidFill>
                  <a:schemeClr val="tx1"/>
                </a:solidFill>
                <a:latin typeface="Times New Roman" pitchFamily="18" charset="0"/>
              </a:rPr>
              <a:t>2022 </a:t>
            </a:r>
            <a:r>
              <a:rPr lang="pl-PL" altLang="pl-PL" sz="1400" dirty="0">
                <a:solidFill>
                  <a:schemeClr val="tx1"/>
                </a:solidFill>
                <a:latin typeface="Times New Roman" pitchFamily="18" charset="0"/>
              </a:rPr>
              <a:t>r. poz. </a:t>
            </a:r>
            <a:r>
              <a:rPr lang="pl-PL" altLang="pl-PL" sz="1400" dirty="0" smtClean="0">
                <a:solidFill>
                  <a:schemeClr val="tx1"/>
                </a:solidFill>
                <a:latin typeface="Times New Roman" pitchFamily="18" charset="0"/>
              </a:rPr>
              <a:t>1732 ze zm.)</a:t>
            </a:r>
            <a:endParaRPr lang="pl-PL" altLang="pl-PL" sz="1400" dirty="0">
              <a:solidFill>
                <a:schemeClr val="tx1"/>
              </a:solidFill>
              <a:latin typeface="Times New Roman" pitchFamily="18" charset="0"/>
            </a:endParaRPr>
          </a:p>
          <a:p>
            <a:endParaRPr lang="pl-PL" altLang="pl-PL" sz="1400" dirty="0" smtClean="0">
              <a:solidFill>
                <a:schemeClr val="tx1"/>
              </a:solidFill>
              <a:latin typeface="Times New Roman" pitchFamily="18" charset="0"/>
            </a:endParaRPr>
          </a:p>
          <a:p>
            <a:endParaRPr lang="pl-PL" altLang="pl-PL" sz="1400" dirty="0">
              <a:solidFill>
                <a:schemeClr val="tx1"/>
              </a:solidFill>
              <a:latin typeface="Times New Roman" pitchFamily="18" charset="0"/>
            </a:endParaRPr>
          </a:p>
          <a:p>
            <a:r>
              <a:rPr lang="pl-PL" altLang="pl-PL" sz="1400" u="sng" dirty="0">
                <a:solidFill>
                  <a:schemeClr val="tx1"/>
                </a:solidFill>
                <a:latin typeface="Times New Roman" pitchFamily="18" charset="0"/>
              </a:rPr>
              <a:t>ROZPORZĄDZENIE MINISTRA PRACY I POLITYKI SPOŁECZNEJ </a:t>
            </a:r>
            <a:r>
              <a:rPr lang="pl-PL" altLang="pl-PL" sz="1400" dirty="0">
                <a:solidFill>
                  <a:schemeClr val="tx1"/>
                </a:solidFill>
                <a:latin typeface="Times New Roman" pitchFamily="18" charset="0"/>
              </a:rPr>
              <a:t>z dnia 10 listopada 2015r</a:t>
            </a:r>
            <a:r>
              <a:rPr lang="pl-PL" altLang="pl-PL" sz="1400" dirty="0" smtClean="0">
                <a:solidFill>
                  <a:schemeClr val="tx1"/>
                </a:solidFill>
                <a:latin typeface="Times New Roman" pitchFamily="18" charset="0"/>
              </a:rPr>
              <a:t>.</a:t>
            </a:r>
          </a:p>
          <a:p>
            <a:pPr marL="0" indent="0" algn="just">
              <a:buNone/>
            </a:pPr>
            <a:r>
              <a:rPr lang="pl-PL" altLang="pl-PL" sz="1400" dirty="0">
                <a:solidFill>
                  <a:schemeClr val="tx1"/>
                </a:solidFill>
                <a:latin typeface="Times New Roman" pitchFamily="18" charset="0"/>
              </a:rPr>
              <a:t> </a:t>
            </a:r>
            <a:r>
              <a:rPr lang="pl-PL" altLang="pl-PL" sz="1400" dirty="0" smtClean="0">
                <a:solidFill>
                  <a:schemeClr val="tx1"/>
                </a:solidFill>
                <a:latin typeface="Times New Roman" pitchFamily="18" charset="0"/>
              </a:rPr>
              <a:t>       w </a:t>
            </a:r>
            <a:r>
              <a:rPr lang="pl-PL" altLang="pl-PL" sz="1400" dirty="0">
                <a:solidFill>
                  <a:schemeClr val="tx1"/>
                </a:solidFill>
                <a:latin typeface="Times New Roman" pitchFamily="18" charset="0"/>
              </a:rPr>
              <a:t>sprawie trybu i sposobu orzekania o czasowej </a:t>
            </a:r>
            <a:r>
              <a:rPr lang="pl-PL" altLang="pl-PL" sz="1400" dirty="0" smtClean="0">
                <a:solidFill>
                  <a:schemeClr val="tx1"/>
                </a:solidFill>
                <a:latin typeface="Times New Roman" pitchFamily="18" charset="0"/>
              </a:rPr>
              <a:t>niezdolności do pracy,</a:t>
            </a:r>
          </a:p>
          <a:p>
            <a:pPr marL="0" indent="0" algn="just">
              <a:buNone/>
            </a:pPr>
            <a:r>
              <a:rPr lang="pl-PL" altLang="pl-PL" sz="1400" dirty="0" smtClean="0">
                <a:solidFill>
                  <a:schemeClr val="tx1"/>
                </a:solidFill>
                <a:latin typeface="Times New Roman" pitchFamily="18" charset="0"/>
              </a:rPr>
              <a:t>        wystawiania zaświadczenia lekarskiego </a:t>
            </a:r>
            <a:r>
              <a:rPr lang="pl-PL" altLang="pl-PL" sz="1400" dirty="0">
                <a:solidFill>
                  <a:schemeClr val="tx1"/>
                </a:solidFill>
                <a:latin typeface="Times New Roman" pitchFamily="18" charset="0"/>
              </a:rPr>
              <a:t>oraz trybu i sposobu sprostowania błędu w </a:t>
            </a:r>
            <a:r>
              <a:rPr lang="pl-PL" altLang="pl-PL" sz="1400" dirty="0" smtClean="0">
                <a:solidFill>
                  <a:schemeClr val="tx1"/>
                </a:solidFill>
                <a:latin typeface="Times New Roman" pitchFamily="18" charset="0"/>
              </a:rPr>
              <a:t>zaświadczeniu</a:t>
            </a:r>
          </a:p>
          <a:p>
            <a:pPr marL="0" indent="0" algn="just">
              <a:buNone/>
            </a:pPr>
            <a:r>
              <a:rPr lang="pl-PL" altLang="pl-PL" sz="1400" dirty="0">
                <a:solidFill>
                  <a:schemeClr val="tx1"/>
                </a:solidFill>
                <a:latin typeface="Times New Roman" pitchFamily="18" charset="0"/>
              </a:rPr>
              <a:t> </a:t>
            </a:r>
            <a:r>
              <a:rPr lang="pl-PL" altLang="pl-PL" sz="1400" dirty="0" smtClean="0">
                <a:solidFill>
                  <a:schemeClr val="tx1"/>
                </a:solidFill>
                <a:latin typeface="Times New Roman" pitchFamily="18" charset="0"/>
              </a:rPr>
              <a:t>       ( Dz. U</a:t>
            </a:r>
            <a:r>
              <a:rPr lang="pl-PL" altLang="pl-PL" sz="1400" dirty="0">
                <a:solidFill>
                  <a:schemeClr val="tx1"/>
                </a:solidFill>
                <a:latin typeface="Times New Roman" pitchFamily="18" charset="0"/>
              </a:rPr>
              <a:t>. poz.2013)</a:t>
            </a:r>
          </a:p>
          <a:p>
            <a:endParaRPr lang="pl-PL" altLang="pl-PL" sz="1400" dirty="0">
              <a:solidFill>
                <a:schemeClr val="tx1"/>
              </a:solidFill>
              <a:latin typeface="Times New Roman" pitchFamily="18" charset="0"/>
            </a:endParaRPr>
          </a:p>
        </p:txBody>
      </p:sp>
    </p:spTree>
    <p:extLst>
      <p:ext uri="{BB962C8B-B14F-4D97-AF65-F5344CB8AC3E}">
        <p14:creationId xmlns:p14="http://schemas.microsoft.com/office/powerpoint/2010/main" val="1345123112"/>
      </p:ext>
    </p:extLst>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556792"/>
            <a:ext cx="8229600" cy="4569371"/>
          </a:xfrm>
        </p:spPr>
        <p:txBody>
          <a:bodyPr/>
          <a:lstStyle/>
          <a:p>
            <a:pPr marL="0" indent="0">
              <a:buNone/>
            </a:pPr>
            <a:r>
              <a:rPr lang="pl-PL" dirty="0" smtClean="0"/>
              <a:t>	</a:t>
            </a:r>
            <a:r>
              <a:rPr lang="pl-PL" dirty="0" smtClean="0">
                <a:solidFill>
                  <a:schemeClr val="tx1"/>
                </a:solidFill>
                <a:latin typeface="Times New Roman" panose="02020603050405020304" pitchFamily="18" charset="0"/>
                <a:cs typeface="Times New Roman" panose="02020603050405020304" pitchFamily="18" charset="0"/>
              </a:rPr>
              <a:t>Jeżeli osoba </a:t>
            </a:r>
            <a:r>
              <a:rPr lang="pl-PL" dirty="0">
                <a:solidFill>
                  <a:schemeClr val="tx1"/>
                </a:solidFill>
                <a:latin typeface="Times New Roman" panose="02020603050405020304" pitchFamily="18" charset="0"/>
                <a:cs typeface="Times New Roman" panose="02020603050405020304" pitchFamily="18" charset="0"/>
              </a:rPr>
              <a:t>ubiega się o rentę z tytułu niezdolności do pracy, a spełnia warunki  wymagane do uzyskania świadczenia rehabilitacyjnego, to lekarz orzecznik może orzec o okolicznościach uzasadniających przyznanie świadczenia </a:t>
            </a:r>
            <a:r>
              <a:rPr lang="pl-PL" dirty="0" smtClean="0">
                <a:solidFill>
                  <a:schemeClr val="tx1"/>
                </a:solidFill>
                <a:latin typeface="Times New Roman" panose="02020603050405020304" pitchFamily="18" charset="0"/>
                <a:cs typeface="Times New Roman" panose="02020603050405020304" pitchFamily="18" charset="0"/>
              </a:rPr>
              <a:t>rehabilitacyjnego.</a:t>
            </a:r>
          </a:p>
          <a:p>
            <a:endParaRPr lang="pl-PL" dirty="0">
              <a:solidFill>
                <a:schemeClr val="tx1"/>
              </a:solidFill>
              <a:latin typeface="Times New Roman" panose="02020603050405020304" pitchFamily="18" charset="0"/>
              <a:cs typeface="Times New Roman" panose="02020603050405020304" pitchFamily="18" charset="0"/>
            </a:endParaRPr>
          </a:p>
          <a:p>
            <a:pPr marL="0" indent="0">
              <a:buNone/>
            </a:pPr>
            <a:r>
              <a:rPr lang="pl-PL" dirty="0" smtClean="0">
                <a:solidFill>
                  <a:schemeClr val="tx1"/>
                </a:solidFill>
                <a:latin typeface="Times New Roman" panose="02020603050405020304" pitchFamily="18" charset="0"/>
                <a:cs typeface="Times New Roman" panose="02020603050405020304" pitchFamily="18" charset="0"/>
              </a:rPr>
              <a:t>	Jeżeli </a:t>
            </a:r>
            <a:r>
              <a:rPr lang="pl-PL" dirty="0">
                <a:solidFill>
                  <a:schemeClr val="tx1"/>
                </a:solidFill>
                <a:latin typeface="Times New Roman" panose="02020603050405020304" pitchFamily="18" charset="0"/>
                <a:cs typeface="Times New Roman" panose="02020603050405020304" pitchFamily="18" charset="0"/>
              </a:rPr>
              <a:t>osoba ubiegająca się o świadczenie rehabilitacyjne nie spełnia warunków  wymaganych do uzyskania tego świadczenia, to lekarz orzecznik orzeka o niezdolności do pracy tej osoby.</a:t>
            </a:r>
          </a:p>
          <a:p>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615828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2060848"/>
            <a:ext cx="8229600" cy="4104456"/>
          </a:xfrm>
        </p:spPr>
        <p:txBody>
          <a:bodyPr>
            <a:normAutofit/>
          </a:bodyPr>
          <a:lstStyle/>
          <a:p>
            <a:pPr marL="0" indent="0">
              <a:buNone/>
            </a:pPr>
            <a:r>
              <a:rPr lang="pl-PL" dirty="0" smtClean="0"/>
              <a:t>	</a:t>
            </a:r>
            <a:r>
              <a:rPr lang="pl-PL" dirty="0" smtClean="0">
                <a:solidFill>
                  <a:schemeClr val="tx1"/>
                </a:solidFill>
                <a:latin typeface="Times New Roman" panose="02020603050405020304" pitchFamily="18" charset="0"/>
                <a:cs typeface="Times New Roman" panose="02020603050405020304" pitchFamily="18" charset="0"/>
              </a:rPr>
              <a:t>Wysokość </a:t>
            </a:r>
            <a:r>
              <a:rPr lang="pl-PL" dirty="0">
                <a:solidFill>
                  <a:schemeClr val="tx1"/>
                </a:solidFill>
                <a:latin typeface="Times New Roman" panose="02020603050405020304" pitchFamily="18" charset="0"/>
                <a:cs typeface="Times New Roman" panose="02020603050405020304" pitchFamily="18" charset="0"/>
              </a:rPr>
              <a:t>świadczenia wynosi:</a:t>
            </a:r>
          </a:p>
          <a:p>
            <a:pPr lvl="0"/>
            <a:r>
              <a:rPr lang="pl-PL" dirty="0" smtClean="0">
                <a:solidFill>
                  <a:schemeClr val="tx1"/>
                </a:solidFill>
                <a:latin typeface="Times New Roman" panose="02020603050405020304" pitchFamily="18" charset="0"/>
                <a:cs typeface="Times New Roman" panose="02020603050405020304" pitchFamily="18" charset="0"/>
              </a:rPr>
              <a:t>90</a:t>
            </a:r>
            <a:r>
              <a:rPr lang="pl-PL" dirty="0">
                <a:solidFill>
                  <a:schemeClr val="tx1"/>
                </a:solidFill>
                <a:latin typeface="Times New Roman" panose="02020603050405020304" pitchFamily="18" charset="0"/>
                <a:cs typeface="Times New Roman" panose="02020603050405020304" pitchFamily="18" charset="0"/>
              </a:rPr>
              <a:t>% podstawy wymiaru zasiłku chorobowego za okres pierwszych trzech miesięcy, </a:t>
            </a:r>
            <a:endParaRPr lang="pl-PL" dirty="0" smtClean="0">
              <a:solidFill>
                <a:schemeClr val="tx1"/>
              </a:solidFill>
              <a:latin typeface="Times New Roman" panose="02020603050405020304" pitchFamily="18" charset="0"/>
              <a:cs typeface="Times New Roman" panose="02020603050405020304" pitchFamily="18" charset="0"/>
            </a:endParaRPr>
          </a:p>
          <a:p>
            <a:pPr lvl="0"/>
            <a:endParaRPr lang="pl-PL" dirty="0">
              <a:solidFill>
                <a:schemeClr val="tx1"/>
              </a:solidFill>
              <a:latin typeface="Times New Roman" panose="02020603050405020304" pitchFamily="18" charset="0"/>
              <a:cs typeface="Times New Roman" panose="02020603050405020304" pitchFamily="18" charset="0"/>
            </a:endParaRPr>
          </a:p>
          <a:p>
            <a:pPr lvl="0"/>
            <a:r>
              <a:rPr lang="pl-PL" dirty="0">
                <a:solidFill>
                  <a:schemeClr val="tx1"/>
                </a:solidFill>
                <a:latin typeface="Times New Roman" panose="02020603050405020304" pitchFamily="18" charset="0"/>
                <a:cs typeface="Times New Roman" panose="02020603050405020304" pitchFamily="18" charset="0"/>
              </a:rPr>
              <a:t>75% tej podstawy za pozostały </a:t>
            </a:r>
            <a:r>
              <a:rPr lang="pl-PL" dirty="0" smtClean="0">
                <a:solidFill>
                  <a:schemeClr val="tx1"/>
                </a:solidFill>
                <a:latin typeface="Times New Roman" panose="02020603050405020304" pitchFamily="18" charset="0"/>
                <a:cs typeface="Times New Roman" panose="02020603050405020304" pitchFamily="18" charset="0"/>
              </a:rPr>
              <a:t>okres,</a:t>
            </a:r>
          </a:p>
          <a:p>
            <a:pPr lvl="0"/>
            <a:endParaRPr lang="pl-PL" dirty="0">
              <a:solidFill>
                <a:schemeClr val="tx1"/>
              </a:solidFill>
              <a:latin typeface="Times New Roman" panose="02020603050405020304" pitchFamily="18" charset="0"/>
              <a:cs typeface="Times New Roman" panose="02020603050405020304" pitchFamily="18" charset="0"/>
            </a:endParaRPr>
          </a:p>
          <a:p>
            <a:pPr lvl="0"/>
            <a:r>
              <a:rPr lang="pl-PL" dirty="0" smtClean="0">
                <a:solidFill>
                  <a:schemeClr val="tx1"/>
                </a:solidFill>
                <a:latin typeface="Times New Roman" panose="02020603050405020304" pitchFamily="18" charset="0"/>
                <a:cs typeface="Times New Roman" panose="02020603050405020304" pitchFamily="18" charset="0"/>
              </a:rPr>
              <a:t>jeżeli </a:t>
            </a:r>
            <a:r>
              <a:rPr lang="pl-PL" dirty="0">
                <a:solidFill>
                  <a:schemeClr val="tx1"/>
                </a:solidFill>
                <a:latin typeface="Times New Roman" panose="02020603050405020304" pitchFamily="18" charset="0"/>
                <a:cs typeface="Times New Roman" panose="02020603050405020304" pitchFamily="18" charset="0"/>
              </a:rPr>
              <a:t>niezdolność do pracy przypada w okresie ciąży - 100% tej podstawy.</a:t>
            </a:r>
          </a:p>
          <a:p>
            <a:pPr marL="0" indent="0">
              <a:buNone/>
            </a:pPr>
            <a:r>
              <a:rPr lang="pl-PL" dirty="0">
                <a:solidFill>
                  <a:schemeClr val="tx1"/>
                </a:solidFill>
                <a:latin typeface="Times New Roman" panose="02020603050405020304" pitchFamily="18" charset="0"/>
                <a:cs typeface="Times New Roman" panose="02020603050405020304" pitchFamily="18" charset="0"/>
              </a:rPr>
              <a:t> </a:t>
            </a:r>
          </a:p>
          <a:p>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09791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484784"/>
            <a:ext cx="8229600" cy="4641379"/>
          </a:xfrm>
        </p:spPr>
        <p:txBody>
          <a:bodyPr/>
          <a:lstStyle/>
          <a:p>
            <a:pPr marL="0" indent="0" algn="just">
              <a:buNone/>
            </a:pPr>
            <a:r>
              <a:rPr lang="pl-PL" dirty="0" smtClean="0"/>
              <a:t>	</a:t>
            </a:r>
            <a:r>
              <a:rPr lang="pl-PL" dirty="0" smtClean="0">
                <a:solidFill>
                  <a:schemeClr val="tx1"/>
                </a:solidFill>
                <a:latin typeface="Times New Roman" panose="02020603050405020304" pitchFamily="18" charset="0"/>
                <a:cs typeface="Times New Roman" panose="02020603050405020304" pitchFamily="18" charset="0"/>
              </a:rPr>
              <a:t>Pracodawca </a:t>
            </a:r>
            <a:r>
              <a:rPr lang="pl-PL" dirty="0">
                <a:solidFill>
                  <a:schemeClr val="tx1"/>
                </a:solidFill>
                <a:latin typeface="Times New Roman" panose="02020603050405020304" pitchFamily="18" charset="0"/>
                <a:cs typeface="Times New Roman" panose="02020603050405020304" pitchFamily="18" charset="0"/>
              </a:rPr>
              <a:t>może rozwiązać umowę o pracę bez </a:t>
            </a:r>
            <a:r>
              <a:rPr lang="pl-PL" dirty="0" smtClean="0">
                <a:solidFill>
                  <a:schemeClr val="tx1"/>
                </a:solidFill>
                <a:latin typeface="Times New Roman" panose="02020603050405020304" pitchFamily="18" charset="0"/>
                <a:cs typeface="Times New Roman" panose="02020603050405020304" pitchFamily="18" charset="0"/>
              </a:rPr>
              <a:t>wypowiedzenia, </a:t>
            </a:r>
            <a:r>
              <a:rPr lang="pl-PL" dirty="0">
                <a:solidFill>
                  <a:schemeClr val="tx1"/>
                </a:solidFill>
                <a:latin typeface="Times New Roman" panose="02020603050405020304" pitchFamily="18" charset="0"/>
                <a:cs typeface="Times New Roman" panose="02020603050405020304" pitchFamily="18" charset="0"/>
              </a:rPr>
              <a:t>jeżeli niezdolność pracownika do pracy wskutek choroby trwa dłużej niż łączny okres pobierania z tego tytułu wynagrodzenia i zasiłku chorobowego oraz pobierania świadczenia rehabilitacyjnego przez pierwsze 3 miesiące </a:t>
            </a:r>
            <a:r>
              <a:rPr lang="pl-PL" dirty="0" smtClean="0">
                <a:solidFill>
                  <a:schemeClr val="tx1"/>
                </a:solidFill>
                <a:latin typeface="Times New Roman" panose="02020603050405020304" pitchFamily="18" charset="0"/>
                <a:cs typeface="Times New Roman" panose="02020603050405020304" pitchFamily="18" charset="0"/>
              </a:rPr>
              <a:t>- to </a:t>
            </a:r>
            <a:r>
              <a:rPr lang="pl-PL" dirty="0">
                <a:solidFill>
                  <a:schemeClr val="tx1"/>
                </a:solidFill>
                <a:latin typeface="Times New Roman" panose="02020603050405020304" pitchFamily="18" charset="0"/>
                <a:cs typeface="Times New Roman" panose="02020603050405020304" pitchFamily="18" charset="0"/>
              </a:rPr>
              <a:t>znaczy, że przez 182 dni niezdolności do pracy i 3 </a:t>
            </a:r>
            <a:r>
              <a:rPr lang="pl-PL" dirty="0" err="1" smtClean="0">
                <a:solidFill>
                  <a:schemeClr val="tx1"/>
                </a:solidFill>
                <a:latin typeface="Times New Roman" panose="02020603050405020304" pitchFamily="18" charset="0"/>
                <a:cs typeface="Times New Roman" panose="02020603050405020304" pitchFamily="18" charset="0"/>
              </a:rPr>
              <a:t>miesięce</a:t>
            </a:r>
            <a:r>
              <a:rPr lang="pl-PL" dirty="0" smtClean="0">
                <a:solidFill>
                  <a:schemeClr val="tx1"/>
                </a:solidFill>
                <a:latin typeface="Times New Roman" panose="02020603050405020304" pitchFamily="18" charset="0"/>
                <a:cs typeface="Times New Roman" panose="02020603050405020304" pitchFamily="18" charset="0"/>
              </a:rPr>
              <a:t> </a:t>
            </a:r>
            <a:r>
              <a:rPr lang="pl-PL" dirty="0">
                <a:solidFill>
                  <a:schemeClr val="tx1"/>
                </a:solidFill>
                <a:latin typeface="Times New Roman" panose="02020603050405020304" pitchFamily="18" charset="0"/>
                <a:cs typeface="Times New Roman" panose="02020603050405020304" pitchFamily="18" charset="0"/>
              </a:rPr>
              <a:t>pobierania świadczenia rehabilitacyjnego pracodawca nie może rozwiać umowy o pracę bez </a:t>
            </a:r>
            <a:r>
              <a:rPr lang="pl-PL" dirty="0" smtClean="0">
                <a:solidFill>
                  <a:schemeClr val="tx1"/>
                </a:solidFill>
                <a:latin typeface="Times New Roman" panose="02020603050405020304" pitchFamily="18" charset="0"/>
                <a:cs typeface="Times New Roman" panose="02020603050405020304" pitchFamily="18" charset="0"/>
              </a:rPr>
              <a:t>wypowiedzenia.</a:t>
            </a:r>
          </a:p>
          <a:p>
            <a:pPr marL="0" indent="0" algn="just">
              <a:buNone/>
            </a:pPr>
            <a:r>
              <a:rPr lang="pl-PL" dirty="0">
                <a:solidFill>
                  <a:schemeClr val="tx1"/>
                </a:solidFill>
                <a:latin typeface="Times New Roman" panose="02020603050405020304" pitchFamily="18" charset="0"/>
                <a:cs typeface="Times New Roman" panose="02020603050405020304" pitchFamily="18" charset="0"/>
              </a:rPr>
              <a:t> </a:t>
            </a:r>
            <a:r>
              <a:rPr lang="pl-PL" dirty="0" smtClean="0">
                <a:solidFill>
                  <a:schemeClr val="tx1"/>
                </a:solidFill>
                <a:latin typeface="Times New Roman" panose="02020603050405020304" pitchFamily="18" charset="0"/>
                <a:cs typeface="Times New Roman" panose="02020603050405020304" pitchFamily="18" charset="0"/>
              </a:rPr>
              <a:t>art</a:t>
            </a:r>
            <a:r>
              <a:rPr lang="pl-PL" dirty="0">
                <a:solidFill>
                  <a:schemeClr val="tx1"/>
                </a:solidFill>
                <a:latin typeface="Times New Roman" panose="02020603050405020304" pitchFamily="18" charset="0"/>
                <a:cs typeface="Times New Roman" panose="02020603050405020304" pitchFamily="18" charset="0"/>
              </a:rPr>
              <a:t>. 53 § 1 pkt. 1b kodeksu pracy z 26 czerwca 1974 r</a:t>
            </a:r>
            <a:r>
              <a:rPr lang="pl-PL" dirty="0" smtClean="0">
                <a:solidFill>
                  <a:schemeClr val="tx1"/>
                </a:solidFill>
                <a:latin typeface="Times New Roman" panose="02020603050405020304" pitchFamily="18" charset="0"/>
                <a:cs typeface="Times New Roman" panose="02020603050405020304" pitchFamily="18" charset="0"/>
              </a:rPr>
              <a:t>.</a:t>
            </a:r>
          </a:p>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 tj. Dz</a:t>
            </a:r>
            <a:r>
              <a:rPr lang="pl-PL" dirty="0">
                <a:solidFill>
                  <a:schemeClr val="tx1"/>
                </a:solidFill>
                <a:latin typeface="Times New Roman" panose="02020603050405020304" pitchFamily="18" charset="0"/>
                <a:cs typeface="Times New Roman" panose="02020603050405020304" pitchFamily="18" charset="0"/>
              </a:rPr>
              <a:t>. U. z </a:t>
            </a:r>
            <a:r>
              <a:rPr lang="pl-PL" dirty="0" smtClean="0">
                <a:solidFill>
                  <a:schemeClr val="tx1"/>
                </a:solidFill>
                <a:latin typeface="Times New Roman" panose="02020603050405020304" pitchFamily="18" charset="0"/>
                <a:cs typeface="Times New Roman" panose="02020603050405020304" pitchFamily="18" charset="0"/>
              </a:rPr>
              <a:t>2023 </a:t>
            </a:r>
            <a:r>
              <a:rPr lang="pl-PL" dirty="0">
                <a:solidFill>
                  <a:schemeClr val="tx1"/>
                </a:solidFill>
                <a:latin typeface="Times New Roman" panose="02020603050405020304" pitchFamily="18" charset="0"/>
                <a:cs typeface="Times New Roman" panose="02020603050405020304" pitchFamily="18" charset="0"/>
              </a:rPr>
              <a:t>poz. </a:t>
            </a:r>
            <a:r>
              <a:rPr lang="pl-PL" dirty="0" smtClean="0">
                <a:solidFill>
                  <a:schemeClr val="tx1"/>
                </a:solidFill>
                <a:latin typeface="Times New Roman" panose="02020603050405020304" pitchFamily="18" charset="0"/>
                <a:cs typeface="Times New Roman" panose="02020603050405020304" pitchFamily="18" charset="0"/>
              </a:rPr>
              <a:t>1465 )</a:t>
            </a:r>
            <a:endParaRPr lang="pl-PL" dirty="0">
              <a:solidFill>
                <a:schemeClr val="tx1"/>
              </a:solidFill>
              <a:latin typeface="Times New Roman" panose="02020603050405020304" pitchFamily="18" charset="0"/>
              <a:cs typeface="Times New Roman" panose="02020603050405020304" pitchFamily="18" charset="0"/>
            </a:endParaRPr>
          </a:p>
          <a:p>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34451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0"/>
            <a:ext cx="8229600" cy="1052736"/>
          </a:xfrm>
        </p:spPr>
        <p:txBody>
          <a:bodyPr/>
          <a:lstStyle/>
          <a:p>
            <a:r>
              <a:rPr lang="pl-PL" sz="2400" dirty="0" smtClean="0">
                <a:latin typeface="Times New Roman" panose="02020603050405020304" pitchFamily="18" charset="0"/>
                <a:cs typeface="Times New Roman" panose="02020603050405020304" pitchFamily="18" charset="0"/>
              </a:rPr>
              <a:t>Zasiłek opiekuńczy</a:t>
            </a:r>
            <a:endParaRPr lang="pl-PL" sz="2400" dirty="0">
              <a:latin typeface="Times New Roman" panose="02020603050405020304" pitchFamily="18" charset="0"/>
              <a:cs typeface="Times New Roman" panose="02020603050405020304" pitchFamily="18" charset="0"/>
            </a:endParaRPr>
          </a:p>
        </p:txBody>
      </p:sp>
      <p:sp>
        <p:nvSpPr>
          <p:cNvPr id="3" name="Symbol zastępczy zawartości 2"/>
          <p:cNvSpPr>
            <a:spLocks noGrp="1"/>
          </p:cNvSpPr>
          <p:nvPr>
            <p:ph idx="1"/>
          </p:nvPr>
        </p:nvSpPr>
        <p:spPr>
          <a:xfrm>
            <a:off x="457200" y="1196752"/>
            <a:ext cx="8229600" cy="4929411"/>
          </a:xfrm>
        </p:spPr>
        <p:txBody>
          <a:bodyPr>
            <a:normAutofit lnSpcReduction="10000"/>
          </a:bodyPr>
          <a:lstStyle/>
          <a:p>
            <a:r>
              <a:rPr lang="pl-PL" sz="2000" dirty="0">
                <a:solidFill>
                  <a:schemeClr val="tx1"/>
                </a:solidFill>
                <a:latin typeface="Times New Roman" panose="02020603050405020304" pitchFamily="18" charset="0"/>
                <a:cs typeface="Times New Roman" panose="02020603050405020304" pitchFamily="18" charset="0"/>
              </a:rPr>
              <a:t>Zasiłek opiekuńczy </a:t>
            </a:r>
            <a:r>
              <a:rPr lang="pl-PL" sz="2000" dirty="0" smtClean="0">
                <a:solidFill>
                  <a:schemeClr val="tx1"/>
                </a:solidFill>
                <a:latin typeface="Times New Roman" panose="02020603050405020304" pitchFamily="18" charset="0"/>
                <a:cs typeface="Times New Roman" panose="02020603050405020304" pitchFamily="18" charset="0"/>
              </a:rPr>
              <a:t>przysługuje </a:t>
            </a:r>
            <a:r>
              <a:rPr lang="pl-PL" sz="2000" dirty="0">
                <a:solidFill>
                  <a:schemeClr val="tx1"/>
                </a:solidFill>
                <a:latin typeface="Times New Roman" panose="02020603050405020304" pitchFamily="18" charset="0"/>
                <a:cs typeface="Times New Roman" panose="02020603050405020304" pitchFamily="18" charset="0"/>
              </a:rPr>
              <a:t>ubezpieczonemu zwolnionemu od wykonywania pracy z powodu konieczności osobistego sprawowania opieki m. in. nad</a:t>
            </a:r>
            <a:r>
              <a:rPr lang="pl-PL" sz="2000" dirty="0" smtClean="0">
                <a:solidFill>
                  <a:schemeClr val="tx1"/>
                </a:solidFill>
                <a:latin typeface="Times New Roman" panose="02020603050405020304" pitchFamily="18" charset="0"/>
                <a:cs typeface="Times New Roman" panose="02020603050405020304" pitchFamily="18" charset="0"/>
              </a:rPr>
              <a:t>:</a:t>
            </a:r>
            <a:endParaRPr lang="pl-PL" sz="2000" dirty="0">
              <a:solidFill>
                <a:schemeClr val="tx1"/>
              </a:solidFill>
              <a:latin typeface="Times New Roman" panose="02020603050405020304" pitchFamily="18" charset="0"/>
              <a:cs typeface="Times New Roman" panose="02020603050405020304" pitchFamily="18" charset="0"/>
            </a:endParaRPr>
          </a:p>
          <a:p>
            <a:pPr lvl="0"/>
            <a:r>
              <a:rPr lang="pl-PL" sz="2000" dirty="0">
                <a:solidFill>
                  <a:schemeClr val="tx1"/>
                </a:solidFill>
                <a:latin typeface="Times New Roman" panose="02020603050405020304" pitchFamily="18" charset="0"/>
                <a:cs typeface="Times New Roman" panose="02020603050405020304" pitchFamily="18" charset="0"/>
              </a:rPr>
              <a:t>chorym dzieckiem w wieku do ukończenia </a:t>
            </a:r>
            <a:r>
              <a:rPr lang="pl-PL" sz="2000" b="1" dirty="0">
                <a:solidFill>
                  <a:schemeClr val="tx1"/>
                </a:solidFill>
                <a:latin typeface="Times New Roman" panose="02020603050405020304" pitchFamily="18" charset="0"/>
                <a:cs typeface="Times New Roman" panose="02020603050405020304" pitchFamily="18" charset="0"/>
              </a:rPr>
              <a:t>14 lat</a:t>
            </a:r>
            <a:r>
              <a:rPr lang="pl-PL" sz="2000" dirty="0">
                <a:solidFill>
                  <a:schemeClr val="tx1"/>
                </a:solidFill>
                <a:latin typeface="Times New Roman" panose="02020603050405020304" pitchFamily="18" charset="0"/>
                <a:cs typeface="Times New Roman" panose="02020603050405020304" pitchFamily="18" charset="0"/>
              </a:rPr>
              <a:t> – </a:t>
            </a:r>
            <a:r>
              <a:rPr lang="pl-PL" sz="2000" i="1" u="sng" dirty="0">
                <a:solidFill>
                  <a:schemeClr val="tx1"/>
                </a:solidFill>
                <a:latin typeface="Times New Roman" panose="02020603050405020304" pitchFamily="18" charset="0"/>
                <a:cs typeface="Times New Roman" panose="02020603050405020304" pitchFamily="18" charset="0"/>
              </a:rPr>
              <a:t>60 dni w roku kalendarzowym</a:t>
            </a:r>
            <a:r>
              <a:rPr lang="pl-PL" sz="2000" u="sng" dirty="0">
                <a:solidFill>
                  <a:schemeClr val="tx1"/>
                </a:solidFill>
                <a:latin typeface="Times New Roman" panose="02020603050405020304" pitchFamily="18" charset="0"/>
                <a:cs typeface="Times New Roman" panose="02020603050405020304" pitchFamily="18" charset="0"/>
              </a:rPr>
              <a:t>;  </a:t>
            </a:r>
            <a:endParaRPr lang="pl-PL" sz="2000" u="sng" dirty="0" smtClean="0">
              <a:solidFill>
                <a:schemeClr val="tx1"/>
              </a:solidFill>
              <a:latin typeface="Times New Roman" panose="02020603050405020304" pitchFamily="18" charset="0"/>
              <a:cs typeface="Times New Roman" panose="02020603050405020304" pitchFamily="18" charset="0"/>
            </a:endParaRPr>
          </a:p>
          <a:p>
            <a:pPr lvl="0"/>
            <a:endParaRPr lang="pl-PL" sz="2000" dirty="0">
              <a:solidFill>
                <a:schemeClr val="tx1"/>
              </a:solidFill>
              <a:latin typeface="Times New Roman" panose="02020603050405020304" pitchFamily="18" charset="0"/>
              <a:cs typeface="Times New Roman" panose="02020603050405020304" pitchFamily="18" charset="0"/>
            </a:endParaRPr>
          </a:p>
          <a:p>
            <a:pPr lvl="0"/>
            <a:r>
              <a:rPr lang="pl-PL" sz="2000" dirty="0" smtClean="0">
                <a:solidFill>
                  <a:schemeClr val="tx1"/>
                </a:solidFill>
                <a:latin typeface="Times New Roman" panose="02020603050405020304" pitchFamily="18" charset="0"/>
                <a:cs typeface="Times New Roman" panose="02020603050405020304" pitchFamily="18" charset="0"/>
              </a:rPr>
              <a:t>chorym </a:t>
            </a:r>
            <a:r>
              <a:rPr lang="pl-PL" sz="2000" dirty="0">
                <a:solidFill>
                  <a:schemeClr val="tx1"/>
                </a:solidFill>
                <a:latin typeface="Times New Roman" panose="02020603050405020304" pitchFamily="18" charset="0"/>
                <a:cs typeface="Times New Roman" panose="02020603050405020304" pitchFamily="18" charset="0"/>
              </a:rPr>
              <a:t>dzieckiem legitymującym się orzeczeniem o znacznym stopniu niepełnosprawności albo orzeczeniem o niepełnosprawności łącznie ze wskazaniami: konieczności stałej lub długotrwałej opieki lub pomocy innej osoby w związku ze znacznie ograniczoną możliwością samodzielnej egzystencji oraz konieczności stałego współudziału na co dzień opiekuna dziecka w procesie jego leczenia, rehabilitacji i edukacji do ukończenia </a:t>
            </a:r>
            <a:r>
              <a:rPr lang="pl-PL" sz="2000" b="1" dirty="0">
                <a:solidFill>
                  <a:schemeClr val="tx1"/>
                </a:solidFill>
                <a:latin typeface="Times New Roman" panose="02020603050405020304" pitchFamily="18" charset="0"/>
                <a:cs typeface="Times New Roman" panose="02020603050405020304" pitchFamily="18" charset="0"/>
              </a:rPr>
              <a:t>18 lat</a:t>
            </a:r>
            <a:r>
              <a:rPr lang="pl-PL" sz="2000" dirty="0">
                <a:solidFill>
                  <a:schemeClr val="tx1"/>
                </a:solidFill>
                <a:latin typeface="Times New Roman" panose="02020603050405020304" pitchFamily="18" charset="0"/>
                <a:cs typeface="Times New Roman" panose="02020603050405020304" pitchFamily="18" charset="0"/>
              </a:rPr>
              <a:t> - </a:t>
            </a:r>
            <a:r>
              <a:rPr lang="pl-PL" sz="2000" i="1" u="sng" dirty="0">
                <a:solidFill>
                  <a:schemeClr val="tx1"/>
                </a:solidFill>
                <a:latin typeface="Times New Roman" panose="02020603050405020304" pitchFamily="18" charset="0"/>
                <a:cs typeface="Times New Roman" panose="02020603050405020304" pitchFamily="18" charset="0"/>
              </a:rPr>
              <a:t>30 dni w  roku </a:t>
            </a:r>
            <a:r>
              <a:rPr lang="pl-PL" sz="2000" i="1" u="sng" dirty="0" smtClean="0">
                <a:solidFill>
                  <a:schemeClr val="tx1"/>
                </a:solidFill>
                <a:latin typeface="Times New Roman" panose="02020603050405020304" pitchFamily="18" charset="0"/>
                <a:cs typeface="Times New Roman" panose="02020603050405020304" pitchFamily="18" charset="0"/>
              </a:rPr>
              <a:t>kalendarzowym</a:t>
            </a:r>
          </a:p>
          <a:p>
            <a:pPr lvl="0"/>
            <a:endParaRPr lang="pl-PL" sz="2000" dirty="0">
              <a:solidFill>
                <a:schemeClr val="tx1"/>
              </a:solidFill>
              <a:latin typeface="Times New Roman" panose="02020603050405020304" pitchFamily="18" charset="0"/>
              <a:cs typeface="Times New Roman" panose="02020603050405020304" pitchFamily="18" charset="0"/>
            </a:endParaRPr>
          </a:p>
          <a:p>
            <a:pPr lvl="0"/>
            <a:r>
              <a:rPr lang="pl-PL" sz="2000" dirty="0">
                <a:solidFill>
                  <a:schemeClr val="tx1"/>
                </a:solidFill>
                <a:latin typeface="Times New Roman" panose="02020603050405020304" pitchFamily="18" charset="0"/>
                <a:cs typeface="Times New Roman" panose="02020603050405020304" pitchFamily="18" charset="0"/>
              </a:rPr>
              <a:t>nad innym chorym członkiem rodziny - </a:t>
            </a:r>
            <a:r>
              <a:rPr lang="pl-PL" sz="2000" i="1" u="sng" dirty="0">
                <a:solidFill>
                  <a:schemeClr val="tx1"/>
                </a:solidFill>
                <a:latin typeface="Times New Roman" panose="02020603050405020304" pitchFamily="18" charset="0"/>
                <a:cs typeface="Times New Roman" panose="02020603050405020304" pitchFamily="18" charset="0"/>
              </a:rPr>
              <a:t>14 dni w roku kalendarzowym</a:t>
            </a:r>
            <a:r>
              <a:rPr lang="pl-PL" sz="2000" dirty="0">
                <a:solidFill>
                  <a:schemeClr val="tx1"/>
                </a:solidFill>
                <a:latin typeface="Times New Roman" panose="02020603050405020304" pitchFamily="18" charset="0"/>
                <a:cs typeface="Times New Roman" panose="02020603050405020304" pitchFamily="18" charset="0"/>
              </a:rPr>
              <a:t>.</a:t>
            </a:r>
          </a:p>
          <a:p>
            <a:endParaRPr lang="pl-PL" sz="2000" dirty="0">
              <a:solidFill>
                <a:schemeClr val="tx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20090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844824"/>
            <a:ext cx="8229600" cy="4281339"/>
          </a:xfrm>
        </p:spPr>
        <p:txBody>
          <a:bodyPr>
            <a:normAutofit/>
          </a:bodyPr>
          <a:lstStyle/>
          <a:p>
            <a:r>
              <a:rPr lang="pl-PL" sz="2000" dirty="0">
                <a:solidFill>
                  <a:schemeClr val="tx1"/>
                </a:solidFill>
                <a:latin typeface="Times New Roman" panose="02020603050405020304" pitchFamily="18" charset="0"/>
                <a:cs typeface="Times New Roman" panose="02020603050405020304" pitchFamily="18" charset="0"/>
              </a:rPr>
              <a:t>Przepisy dotyczące okresu pobierania zasiłku opiekuńczego stosuje się niezależnie od liczby osób uprawnionych do zasiłku opiekuńczego oraz bez względu na liczbę dzieci i innych członków rodziny wymagających opieki</a:t>
            </a:r>
            <a:r>
              <a:rPr lang="pl-PL" sz="2000" dirty="0" smtClean="0">
                <a:solidFill>
                  <a:schemeClr val="tx1"/>
                </a:solidFill>
                <a:latin typeface="Times New Roman" panose="02020603050405020304" pitchFamily="18" charset="0"/>
                <a:cs typeface="Times New Roman" panose="02020603050405020304" pitchFamily="18" charset="0"/>
              </a:rPr>
              <a:t>.</a:t>
            </a:r>
          </a:p>
          <a:p>
            <a:endParaRPr lang="pl-PL" sz="2000" dirty="0">
              <a:solidFill>
                <a:schemeClr val="tx1"/>
              </a:solidFill>
              <a:latin typeface="Times New Roman" panose="02020603050405020304" pitchFamily="18" charset="0"/>
              <a:cs typeface="Times New Roman" panose="02020603050405020304" pitchFamily="18" charset="0"/>
            </a:endParaRPr>
          </a:p>
          <a:p>
            <a:r>
              <a:rPr lang="pl-PL" sz="2000" dirty="0" smtClean="0">
                <a:solidFill>
                  <a:schemeClr val="tx1"/>
                </a:solidFill>
                <a:latin typeface="Times New Roman" panose="02020603050405020304" pitchFamily="18" charset="0"/>
                <a:cs typeface="Times New Roman" panose="02020603050405020304" pitchFamily="18" charset="0"/>
              </a:rPr>
              <a:t>Za </a:t>
            </a:r>
            <a:r>
              <a:rPr lang="pl-PL" sz="2000" dirty="0">
                <a:solidFill>
                  <a:schemeClr val="tx1"/>
                </a:solidFill>
                <a:latin typeface="Times New Roman" panose="02020603050405020304" pitchFamily="18" charset="0"/>
                <a:cs typeface="Times New Roman" panose="02020603050405020304" pitchFamily="18" charset="0"/>
              </a:rPr>
              <a:t>członków rodziny uważa się małżonka, rodziców, rodzica dziecka, ojczyma, macochę, teściów, dziadków, wnuki, rodzeństwo oraz dzieci w wieku powyżej 14 lat - jeżeli pozostają we wspólnym gospodarstwie domowym z ubezpieczonym w okresie sprawowania opieki</a:t>
            </a:r>
            <a:r>
              <a:rPr lang="pl-PL" sz="2000" dirty="0" smtClean="0">
                <a:solidFill>
                  <a:schemeClr val="tx1"/>
                </a:solidFill>
                <a:latin typeface="Times New Roman" panose="02020603050405020304" pitchFamily="18" charset="0"/>
                <a:cs typeface="Times New Roman" panose="02020603050405020304" pitchFamily="18" charset="0"/>
              </a:rPr>
              <a:t>.</a:t>
            </a:r>
          </a:p>
          <a:p>
            <a:endParaRPr lang="pl-PL" sz="2000" dirty="0">
              <a:solidFill>
                <a:schemeClr val="tx1"/>
              </a:solidFill>
              <a:latin typeface="Times New Roman" panose="02020603050405020304" pitchFamily="18" charset="0"/>
              <a:cs typeface="Times New Roman" panose="02020603050405020304" pitchFamily="18" charset="0"/>
            </a:endParaRPr>
          </a:p>
          <a:p>
            <a:r>
              <a:rPr lang="pl-PL" sz="2000" dirty="0">
                <a:solidFill>
                  <a:schemeClr val="tx1"/>
                </a:solidFill>
                <a:latin typeface="Times New Roman" panose="02020603050405020304" pitchFamily="18" charset="0"/>
                <a:cs typeface="Times New Roman" panose="02020603050405020304" pitchFamily="18" charset="0"/>
              </a:rPr>
              <a:t>Miesięczny zasiłek opiekuńczy wynosi 80% podstawy wymiaru zasiłku.</a:t>
            </a:r>
          </a:p>
          <a:p>
            <a:endParaRPr lang="pl-PL"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73610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2276872"/>
            <a:ext cx="8229600" cy="3849291"/>
          </a:xfrm>
        </p:spPr>
        <p:txBody>
          <a:bodyPr>
            <a:normAutofit/>
          </a:bodyPr>
          <a:lstStyle/>
          <a:p>
            <a:pPr marL="0" indent="0" algn="just">
              <a:buNone/>
            </a:pPr>
            <a:r>
              <a:rPr lang="pl-PL" dirty="0" smtClean="0">
                <a:latin typeface="Times New Roman" panose="02020603050405020304" pitchFamily="18" charset="0"/>
                <a:cs typeface="Times New Roman" panose="02020603050405020304" pitchFamily="18" charset="0"/>
              </a:rPr>
              <a:t>	</a:t>
            </a:r>
            <a:r>
              <a:rPr lang="pl-PL" dirty="0" smtClean="0">
                <a:solidFill>
                  <a:schemeClr val="tx1"/>
                </a:solidFill>
                <a:latin typeface="Times New Roman" panose="02020603050405020304" pitchFamily="18" charset="0"/>
                <a:cs typeface="Times New Roman" panose="02020603050405020304" pitchFamily="18" charset="0"/>
              </a:rPr>
              <a:t>Zasiłek </a:t>
            </a:r>
            <a:r>
              <a:rPr lang="pl-PL" dirty="0">
                <a:solidFill>
                  <a:schemeClr val="tx1"/>
                </a:solidFill>
                <a:latin typeface="Times New Roman" panose="02020603050405020304" pitchFamily="18" charset="0"/>
                <a:cs typeface="Times New Roman" panose="02020603050405020304" pitchFamily="18" charset="0"/>
              </a:rPr>
              <a:t>opiekuńczy nie przysługuje, jeżeli poza ubezpieczonym są inni członkowie rodziny pozostający we wspólnym gospodarstwie domowym, mogący zapewnić opiekę dziecku lub choremu członkowi rodziny. Nie dotyczy to jednak opieki sprawowanej nad chorym dzieckiem w wieku do 2 lat.</a:t>
            </a:r>
          </a:p>
          <a:p>
            <a:pPr algn="just"/>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67537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404664"/>
            <a:ext cx="8229600" cy="1584176"/>
          </a:xfrm>
        </p:spPr>
        <p:txBody>
          <a:bodyPr/>
          <a:lstStyle/>
          <a:p>
            <a:r>
              <a:rPr lang="pl-PL" sz="2000" dirty="0">
                <a:effectLst/>
              </a:rPr>
              <a:t/>
            </a:r>
            <a:br>
              <a:rPr lang="pl-PL" sz="2000" dirty="0">
                <a:effectLst/>
              </a:rPr>
            </a:br>
            <a:r>
              <a:rPr lang="pl-PL" sz="2000" b="1" dirty="0">
                <a:effectLst/>
              </a:rPr>
              <a:t>Wystawianie zaświadczeń lekarskich</a:t>
            </a:r>
            <a:endParaRPr lang="pl-PL" sz="2000" dirty="0">
              <a:latin typeface="Times New Roman" panose="02020603050405020304" pitchFamily="18" charset="0"/>
              <a:cs typeface="Times New Roman" panose="02020603050405020304" pitchFamily="18" charset="0"/>
            </a:endParaRPr>
          </a:p>
        </p:txBody>
      </p:sp>
      <p:sp>
        <p:nvSpPr>
          <p:cNvPr id="3" name="Symbol zastępczy zawartości 2"/>
          <p:cNvSpPr>
            <a:spLocks noGrp="1"/>
          </p:cNvSpPr>
          <p:nvPr>
            <p:ph idx="1"/>
          </p:nvPr>
        </p:nvSpPr>
        <p:spPr>
          <a:xfrm>
            <a:off x="457200" y="2348880"/>
            <a:ext cx="8229600" cy="3777283"/>
          </a:xfrm>
        </p:spPr>
        <p:txBody>
          <a:bodyPr>
            <a:normAutofit/>
          </a:bodyPr>
          <a:lstStyle/>
          <a:p>
            <a:pPr marL="0" indent="0">
              <a:buNone/>
            </a:pPr>
            <a:r>
              <a:rPr lang="pl-PL" sz="2000" dirty="0" smtClean="0">
                <a:solidFill>
                  <a:schemeClr val="tx1"/>
                </a:solidFill>
                <a:latin typeface="Times New Roman" panose="02020603050405020304" pitchFamily="18" charset="0"/>
                <a:cs typeface="Times New Roman" panose="02020603050405020304" pitchFamily="18" charset="0"/>
              </a:rPr>
              <a:t>	Do ustalenia </a:t>
            </a:r>
            <a:r>
              <a:rPr lang="pl-PL" sz="2000" dirty="0">
                <a:solidFill>
                  <a:schemeClr val="tx1"/>
                </a:solidFill>
                <a:latin typeface="Times New Roman" panose="02020603050405020304" pitchFamily="18" charset="0"/>
                <a:cs typeface="Times New Roman" panose="02020603050405020304" pitchFamily="18" charset="0"/>
              </a:rPr>
              <a:t>prawa do zasiłku i jego </a:t>
            </a:r>
            <a:r>
              <a:rPr lang="pl-PL" sz="2000" dirty="0" smtClean="0">
                <a:solidFill>
                  <a:schemeClr val="tx1"/>
                </a:solidFill>
                <a:latin typeface="Times New Roman" panose="02020603050405020304" pitchFamily="18" charset="0"/>
                <a:cs typeface="Times New Roman" panose="02020603050405020304" pitchFamily="18" charset="0"/>
              </a:rPr>
              <a:t>wysokości wykorzystywane jest zaświadczenie lekarskie e-ZLA, będące dowodem </a:t>
            </a:r>
            <a:r>
              <a:rPr lang="pl-PL" sz="2000" dirty="0">
                <a:solidFill>
                  <a:schemeClr val="tx1"/>
                </a:solidFill>
                <a:latin typeface="Times New Roman" panose="02020603050405020304" pitchFamily="18" charset="0"/>
                <a:cs typeface="Times New Roman" panose="02020603050405020304" pitchFamily="18" charset="0"/>
              </a:rPr>
              <a:t>stwierdzającym czasową niezdolność do pracy z powodu:</a:t>
            </a:r>
          </a:p>
          <a:p>
            <a:pPr lvl="0"/>
            <a:r>
              <a:rPr lang="pl-PL" sz="2000" dirty="0">
                <a:solidFill>
                  <a:schemeClr val="tx1"/>
                </a:solidFill>
                <a:latin typeface="Times New Roman" panose="02020603050405020304" pitchFamily="18" charset="0"/>
                <a:cs typeface="Times New Roman" panose="02020603050405020304" pitchFamily="18" charset="0"/>
              </a:rPr>
              <a:t>choroby</a:t>
            </a:r>
          </a:p>
          <a:p>
            <a:pPr lvl="0"/>
            <a:r>
              <a:rPr lang="pl-PL" sz="2000" dirty="0">
                <a:solidFill>
                  <a:schemeClr val="tx1"/>
                </a:solidFill>
                <a:latin typeface="Times New Roman" panose="02020603050405020304" pitchFamily="18" charset="0"/>
                <a:cs typeface="Times New Roman" panose="02020603050405020304" pitchFamily="18" charset="0"/>
              </a:rPr>
              <a:t>pobytu w szpitalu albo w innym zakładzie leczniczym podmiotu leczniczego wykonującego działalność leczniczą w rodzaju stacjonarne i całodobowe świadczenia zdrowotne </a:t>
            </a:r>
          </a:p>
          <a:p>
            <a:pPr lvl="0"/>
            <a:r>
              <a:rPr lang="pl-PL" sz="2000" dirty="0">
                <a:solidFill>
                  <a:schemeClr val="tx1"/>
                </a:solidFill>
                <a:latin typeface="Times New Roman" panose="02020603050405020304" pitchFamily="18" charset="0"/>
                <a:cs typeface="Times New Roman" panose="02020603050405020304" pitchFamily="18" charset="0"/>
              </a:rPr>
              <a:t>konieczność osobistego sprawowania opieki nad chorym członkiem rodziny</a:t>
            </a:r>
          </a:p>
          <a:p>
            <a:pPr marL="0" indent="0">
              <a:buNone/>
            </a:pPr>
            <a:endParaRPr lang="pl-PL"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72235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836712"/>
            <a:ext cx="8229600" cy="5289451"/>
          </a:xfrm>
        </p:spPr>
        <p:txBody>
          <a:bodyPr>
            <a:normAutofit fontScale="92500" lnSpcReduction="10000"/>
          </a:bodyPr>
          <a:lstStyle/>
          <a:p>
            <a:pPr marL="0" indent="0" algn="just">
              <a:buNone/>
            </a:pPr>
            <a:r>
              <a:rPr lang="pl-PL" sz="2200" dirty="0" smtClean="0">
                <a:solidFill>
                  <a:schemeClr val="tx1"/>
                </a:solidFill>
                <a:latin typeface="Times New Roman" panose="02020603050405020304" pitchFamily="18" charset="0"/>
                <a:cs typeface="Times New Roman" panose="02020603050405020304" pitchFamily="18" charset="0"/>
              </a:rPr>
              <a:t>	</a:t>
            </a:r>
            <a:r>
              <a:rPr lang="pl-PL" sz="1900" dirty="0" smtClean="0">
                <a:solidFill>
                  <a:schemeClr val="tx1"/>
                </a:solidFill>
                <a:latin typeface="Times New Roman" panose="02020603050405020304" pitchFamily="18" charset="0"/>
                <a:cs typeface="Times New Roman" panose="02020603050405020304" pitchFamily="18" charset="0"/>
              </a:rPr>
              <a:t>Zaświadczenie </a:t>
            </a:r>
            <a:r>
              <a:rPr lang="pl-PL" sz="1900" dirty="0">
                <a:solidFill>
                  <a:schemeClr val="tx1"/>
                </a:solidFill>
                <a:latin typeface="Times New Roman" panose="02020603050405020304" pitchFamily="18" charset="0"/>
                <a:cs typeface="Times New Roman" panose="02020603050405020304" pitchFamily="18" charset="0"/>
              </a:rPr>
              <a:t>lekarskie jest wystawiane zgodnie ze wzorem ustalonym przez </a:t>
            </a:r>
            <a:r>
              <a:rPr lang="pl-PL" sz="1900" dirty="0" smtClean="0">
                <a:solidFill>
                  <a:schemeClr val="tx1"/>
                </a:solidFill>
                <a:latin typeface="Times New Roman" panose="02020603050405020304" pitchFamily="18" charset="0"/>
                <a:cs typeface="Times New Roman" panose="02020603050405020304" pitchFamily="18" charset="0"/>
              </a:rPr>
              <a:t>ZUS, </a:t>
            </a:r>
            <a:r>
              <a:rPr lang="pl-PL" sz="1900" dirty="0">
                <a:solidFill>
                  <a:schemeClr val="tx1"/>
                </a:solidFill>
                <a:latin typeface="Times New Roman" panose="02020603050405020304" pitchFamily="18" charset="0"/>
                <a:cs typeface="Times New Roman" panose="02020603050405020304" pitchFamily="18" charset="0"/>
              </a:rPr>
              <a:t>za pośrednictwem systemu teleinformatycznego udostępnionego bezpłatnie przez </a:t>
            </a:r>
            <a:r>
              <a:rPr lang="pl-PL" sz="1900" dirty="0" smtClean="0">
                <a:solidFill>
                  <a:schemeClr val="tx1"/>
                </a:solidFill>
                <a:latin typeface="Times New Roman" panose="02020603050405020304" pitchFamily="18" charset="0"/>
                <a:cs typeface="Times New Roman" panose="02020603050405020304" pitchFamily="18" charset="0"/>
              </a:rPr>
              <a:t>ZUS, </a:t>
            </a:r>
            <a:r>
              <a:rPr lang="pl-PL" sz="1900" dirty="0">
                <a:solidFill>
                  <a:schemeClr val="tx1"/>
                </a:solidFill>
                <a:latin typeface="Times New Roman" panose="02020603050405020304" pitchFamily="18" charset="0"/>
                <a:cs typeface="Times New Roman" panose="02020603050405020304" pitchFamily="18" charset="0"/>
              </a:rPr>
              <a:t>w formie dokumentu elektronicznego </a:t>
            </a:r>
            <a:r>
              <a:rPr lang="pl-PL" sz="1900" dirty="0" smtClean="0">
                <a:solidFill>
                  <a:schemeClr val="tx1"/>
                </a:solidFill>
                <a:latin typeface="Times New Roman" panose="02020603050405020304" pitchFamily="18" charset="0"/>
                <a:cs typeface="Times New Roman" panose="02020603050405020304" pitchFamily="18" charset="0"/>
              </a:rPr>
              <a:t>podpisanego:</a:t>
            </a:r>
          </a:p>
          <a:p>
            <a:pPr marL="0" indent="0" algn="just">
              <a:buNone/>
            </a:pPr>
            <a:endParaRPr lang="pl-PL" sz="1900" dirty="0">
              <a:solidFill>
                <a:schemeClr val="tx1"/>
              </a:solidFill>
              <a:latin typeface="Times New Roman" panose="02020603050405020304" pitchFamily="18" charset="0"/>
              <a:cs typeface="Times New Roman" panose="02020603050405020304" pitchFamily="18" charset="0"/>
            </a:endParaRPr>
          </a:p>
          <a:p>
            <a:pPr lvl="0" algn="just"/>
            <a:r>
              <a:rPr lang="pl-PL" sz="1900" dirty="0" smtClean="0">
                <a:solidFill>
                  <a:schemeClr val="tx1"/>
                </a:solidFill>
                <a:latin typeface="Times New Roman" panose="02020603050405020304" pitchFamily="18" charset="0"/>
                <a:cs typeface="Times New Roman" panose="02020603050405020304" pitchFamily="18" charset="0"/>
              </a:rPr>
              <a:t>kwalifikowanym </a:t>
            </a:r>
            <a:r>
              <a:rPr lang="pl-PL" sz="1900" dirty="0">
                <a:solidFill>
                  <a:schemeClr val="tx1"/>
                </a:solidFill>
                <a:latin typeface="Times New Roman" panose="02020603050405020304" pitchFamily="18" charset="0"/>
                <a:cs typeface="Times New Roman" panose="02020603050405020304" pitchFamily="18" charset="0"/>
              </a:rPr>
              <a:t>podpisem elektronicznym, </a:t>
            </a:r>
            <a:endParaRPr lang="pl-PL" sz="1900" dirty="0" smtClean="0">
              <a:solidFill>
                <a:schemeClr val="tx1"/>
              </a:solidFill>
              <a:latin typeface="Times New Roman" panose="02020603050405020304" pitchFamily="18" charset="0"/>
              <a:cs typeface="Times New Roman" panose="02020603050405020304" pitchFamily="18" charset="0"/>
            </a:endParaRPr>
          </a:p>
          <a:p>
            <a:pPr lvl="0" algn="just"/>
            <a:endParaRPr lang="pl-PL" sz="1900" dirty="0">
              <a:solidFill>
                <a:schemeClr val="tx1"/>
              </a:solidFill>
              <a:latin typeface="Times New Roman" panose="02020603050405020304" pitchFamily="18" charset="0"/>
              <a:cs typeface="Times New Roman" panose="02020603050405020304" pitchFamily="18" charset="0"/>
            </a:endParaRPr>
          </a:p>
          <a:p>
            <a:pPr lvl="0" algn="just"/>
            <a:r>
              <a:rPr lang="pl-PL" sz="1900" dirty="0">
                <a:solidFill>
                  <a:schemeClr val="tx1"/>
                </a:solidFill>
                <a:latin typeface="Times New Roman" panose="02020603050405020304" pitchFamily="18" charset="0"/>
                <a:cs typeface="Times New Roman" panose="02020603050405020304" pitchFamily="18" charset="0"/>
              </a:rPr>
              <a:t>podpisem zaufanym, </a:t>
            </a:r>
            <a:endParaRPr lang="pl-PL" sz="1900" dirty="0" smtClean="0">
              <a:solidFill>
                <a:schemeClr val="tx1"/>
              </a:solidFill>
              <a:latin typeface="Times New Roman" panose="02020603050405020304" pitchFamily="18" charset="0"/>
              <a:cs typeface="Times New Roman" panose="02020603050405020304" pitchFamily="18" charset="0"/>
            </a:endParaRPr>
          </a:p>
          <a:p>
            <a:pPr lvl="0" algn="just"/>
            <a:endParaRPr lang="pl-PL" sz="1900" dirty="0">
              <a:solidFill>
                <a:schemeClr val="tx1"/>
              </a:solidFill>
              <a:latin typeface="Times New Roman" panose="02020603050405020304" pitchFamily="18" charset="0"/>
              <a:cs typeface="Times New Roman" panose="02020603050405020304" pitchFamily="18" charset="0"/>
            </a:endParaRPr>
          </a:p>
          <a:p>
            <a:pPr lvl="0" algn="just"/>
            <a:r>
              <a:rPr lang="pl-PL" sz="1900" dirty="0">
                <a:solidFill>
                  <a:schemeClr val="tx1"/>
                </a:solidFill>
                <a:latin typeface="Times New Roman" panose="02020603050405020304" pitchFamily="18" charset="0"/>
                <a:cs typeface="Times New Roman" panose="02020603050405020304" pitchFamily="18" charset="0"/>
              </a:rPr>
              <a:t>podpisem </a:t>
            </a:r>
            <a:r>
              <a:rPr lang="pl-PL" sz="1900" dirty="0" smtClean="0">
                <a:solidFill>
                  <a:schemeClr val="tx1"/>
                </a:solidFill>
                <a:latin typeface="Times New Roman" panose="02020603050405020304" pitchFamily="18" charset="0"/>
                <a:cs typeface="Times New Roman" panose="02020603050405020304" pitchFamily="18" charset="0"/>
              </a:rPr>
              <a:t>osobistym</a:t>
            </a:r>
          </a:p>
          <a:p>
            <a:pPr marL="0" lvl="0" indent="0" algn="just">
              <a:buNone/>
            </a:pPr>
            <a:endParaRPr lang="pl-PL" sz="1900" dirty="0">
              <a:solidFill>
                <a:schemeClr val="tx1"/>
              </a:solidFill>
              <a:latin typeface="Times New Roman" panose="02020603050405020304" pitchFamily="18" charset="0"/>
              <a:cs typeface="Times New Roman" panose="02020603050405020304" pitchFamily="18" charset="0"/>
            </a:endParaRPr>
          </a:p>
          <a:p>
            <a:pPr lvl="0" algn="just"/>
            <a:r>
              <a:rPr lang="pl-PL" sz="1900" dirty="0">
                <a:solidFill>
                  <a:schemeClr val="tx1"/>
                </a:solidFill>
                <a:latin typeface="Times New Roman" panose="02020603050405020304" pitchFamily="18" charset="0"/>
                <a:cs typeface="Times New Roman" panose="02020603050405020304" pitchFamily="18" charset="0"/>
              </a:rPr>
              <a:t>z wykorzystaniem </a:t>
            </a:r>
            <a:r>
              <a:rPr lang="pl-PL" sz="1900" b="1" dirty="0">
                <a:solidFill>
                  <a:schemeClr val="tx1"/>
                </a:solidFill>
                <a:latin typeface="Times New Roman" panose="02020603050405020304" pitchFamily="18" charset="0"/>
                <a:cs typeface="Times New Roman" panose="02020603050405020304" pitchFamily="18" charset="0"/>
              </a:rPr>
              <a:t>sposobu</a:t>
            </a:r>
            <a:r>
              <a:rPr lang="pl-PL" sz="1900" dirty="0">
                <a:solidFill>
                  <a:schemeClr val="tx1"/>
                </a:solidFill>
                <a:latin typeface="Times New Roman" panose="02020603050405020304" pitchFamily="18" charset="0"/>
                <a:cs typeface="Times New Roman" panose="02020603050405020304" pitchFamily="18" charset="0"/>
              </a:rPr>
              <a:t> potwierdzania pochodzenia oraz integralności danych </a:t>
            </a:r>
            <a:r>
              <a:rPr lang="pl-PL" sz="1900" b="1" dirty="0">
                <a:solidFill>
                  <a:schemeClr val="tx1"/>
                </a:solidFill>
                <a:latin typeface="Times New Roman" panose="02020603050405020304" pitchFamily="18" charset="0"/>
                <a:cs typeface="Times New Roman" panose="02020603050405020304" pitchFamily="18" charset="0"/>
              </a:rPr>
              <a:t>dostępnego</a:t>
            </a:r>
            <a:r>
              <a:rPr lang="pl-PL" sz="1900" dirty="0">
                <a:solidFill>
                  <a:schemeClr val="tx1"/>
                </a:solidFill>
                <a:latin typeface="Times New Roman" panose="02020603050405020304" pitchFamily="18" charset="0"/>
                <a:cs typeface="Times New Roman" panose="02020603050405020304" pitchFamily="18" charset="0"/>
              </a:rPr>
              <a:t> w systemie teleinformatycznym udostępnionym bezpłatnie przez Zakład Ubezpieczeń Społecznych. </a:t>
            </a:r>
          </a:p>
          <a:p>
            <a:pPr marL="0" indent="0" algn="just">
              <a:buNone/>
            </a:pPr>
            <a:r>
              <a:rPr lang="pl-PL" sz="1900" dirty="0">
                <a:solidFill>
                  <a:schemeClr val="tx1"/>
                </a:solidFill>
                <a:latin typeface="Times New Roman" panose="02020603050405020304" pitchFamily="18" charset="0"/>
                <a:cs typeface="Times New Roman" panose="02020603050405020304" pitchFamily="18" charset="0"/>
              </a:rPr>
              <a:t> 	</a:t>
            </a:r>
            <a:r>
              <a:rPr lang="pl-PL" sz="1900" dirty="0" smtClean="0">
                <a:solidFill>
                  <a:schemeClr val="tx1"/>
                </a:solidFill>
                <a:latin typeface="Times New Roman" panose="02020603050405020304" pitchFamily="18" charset="0"/>
                <a:cs typeface="Times New Roman" panose="02020603050405020304" pitchFamily="18" charset="0"/>
              </a:rPr>
              <a:t>	</a:t>
            </a:r>
          </a:p>
          <a:p>
            <a:pPr marL="0" indent="0" algn="just">
              <a:buNone/>
            </a:pPr>
            <a:r>
              <a:rPr lang="pl-PL" sz="1900" dirty="0">
                <a:solidFill>
                  <a:schemeClr val="tx1"/>
                </a:solidFill>
                <a:latin typeface="Times New Roman" panose="02020603050405020304" pitchFamily="18" charset="0"/>
                <a:cs typeface="Times New Roman" panose="02020603050405020304" pitchFamily="18" charset="0"/>
              </a:rPr>
              <a:t>	</a:t>
            </a:r>
            <a:r>
              <a:rPr lang="pl-PL" sz="1900" dirty="0" smtClean="0">
                <a:solidFill>
                  <a:schemeClr val="tx1"/>
                </a:solidFill>
                <a:latin typeface="Times New Roman" panose="02020603050405020304" pitchFamily="18" charset="0"/>
                <a:cs typeface="Times New Roman" panose="02020603050405020304" pitchFamily="18" charset="0"/>
              </a:rPr>
              <a:t>Wystawiający </a:t>
            </a:r>
            <a:r>
              <a:rPr lang="pl-PL" sz="1900" dirty="0">
                <a:solidFill>
                  <a:schemeClr val="tx1"/>
                </a:solidFill>
                <a:latin typeface="Times New Roman" panose="02020603050405020304" pitchFamily="18" charset="0"/>
                <a:cs typeface="Times New Roman" panose="02020603050405020304" pitchFamily="18" charset="0"/>
              </a:rPr>
              <a:t>zaświadczenie lekarskie przekazuje zaświadczenie lekarskie na elektroniczną skrzynkę podawczą Zakładu.</a:t>
            </a:r>
          </a:p>
          <a:p>
            <a:pPr marL="0" indent="0" algn="just">
              <a:buNone/>
            </a:pPr>
            <a:r>
              <a:rPr lang="pl-PL" sz="1900" dirty="0">
                <a:solidFill>
                  <a:schemeClr val="tx1"/>
                </a:solidFill>
                <a:latin typeface="Times New Roman" panose="02020603050405020304" pitchFamily="18" charset="0"/>
                <a:cs typeface="Times New Roman" panose="02020603050405020304" pitchFamily="18" charset="0"/>
              </a:rPr>
              <a:t> </a:t>
            </a:r>
          </a:p>
          <a:p>
            <a:endParaRPr lang="pl-PL" dirty="0"/>
          </a:p>
        </p:txBody>
      </p:sp>
    </p:spTree>
    <p:extLst>
      <p:ext uri="{BB962C8B-B14F-4D97-AF65-F5344CB8AC3E}">
        <p14:creationId xmlns:p14="http://schemas.microsoft.com/office/powerpoint/2010/main" val="22273959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332656"/>
            <a:ext cx="8229600" cy="6120680"/>
          </a:xfrm>
        </p:spPr>
        <p:txBody>
          <a:bodyPr>
            <a:normAutofit fontScale="62500" lnSpcReduction="20000"/>
          </a:bodyPr>
          <a:lstStyle/>
          <a:p>
            <a:pPr marL="0" indent="0">
              <a:buNone/>
            </a:pPr>
            <a:r>
              <a:rPr lang="pl-PL" dirty="0" smtClean="0">
                <a:solidFill>
                  <a:schemeClr val="tx1"/>
                </a:solidFill>
                <a:latin typeface="Times New Roman" panose="02020603050405020304" pitchFamily="18" charset="0"/>
                <a:cs typeface="Times New Roman" panose="02020603050405020304" pitchFamily="18" charset="0"/>
              </a:rPr>
              <a:t>	</a:t>
            </a:r>
          </a:p>
          <a:p>
            <a:pPr marL="0" indent="0" algn="ctr">
              <a:buNone/>
            </a:pPr>
            <a:r>
              <a:rPr lang="pl-PL" sz="2900"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Zaświadczenie </a:t>
            </a:r>
            <a:r>
              <a:rPr lang="pl-PL" sz="2900"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lekarskie zawiera</a:t>
            </a:r>
            <a:r>
              <a:rPr lang="pl-PL" sz="2900"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pPr marL="0" indent="0">
              <a:buNone/>
            </a:pPr>
            <a:endParaRPr lang="pl-PL" dirty="0">
              <a:solidFill>
                <a:schemeClr val="tx1"/>
              </a:solidFill>
              <a:latin typeface="Times New Roman" panose="02020603050405020304" pitchFamily="18" charset="0"/>
              <a:cs typeface="Times New Roman" panose="02020603050405020304" pitchFamily="18" charset="0"/>
            </a:endParaRPr>
          </a:p>
          <a:p>
            <a:pPr lvl="0"/>
            <a:r>
              <a:rPr lang="pl-PL" sz="2300" dirty="0">
                <a:solidFill>
                  <a:schemeClr val="tx1"/>
                </a:solidFill>
                <a:latin typeface="Times New Roman" panose="02020603050405020304" pitchFamily="18" charset="0"/>
                <a:cs typeface="Times New Roman" panose="02020603050405020304" pitchFamily="18" charset="0"/>
              </a:rPr>
              <a:t>identyfikator i datę wystawienia zaświadczenia lekarskiego</a:t>
            </a:r>
            <a:r>
              <a:rPr lang="pl-PL" sz="2300" dirty="0" smtClean="0">
                <a:solidFill>
                  <a:schemeClr val="tx1"/>
                </a:solidFill>
                <a:latin typeface="Times New Roman" panose="02020603050405020304" pitchFamily="18" charset="0"/>
                <a:cs typeface="Times New Roman" panose="02020603050405020304" pitchFamily="18" charset="0"/>
              </a:rPr>
              <a:t>;</a:t>
            </a:r>
          </a:p>
          <a:p>
            <a:pPr lvl="0"/>
            <a:endParaRPr lang="pl-PL" sz="2300" dirty="0">
              <a:solidFill>
                <a:schemeClr val="tx1"/>
              </a:solidFill>
              <a:latin typeface="Times New Roman" panose="02020603050405020304" pitchFamily="18" charset="0"/>
              <a:cs typeface="Times New Roman" panose="02020603050405020304" pitchFamily="18" charset="0"/>
            </a:endParaRPr>
          </a:p>
          <a:p>
            <a:pPr lvl="0"/>
            <a:r>
              <a:rPr lang="pl-PL" sz="2300" dirty="0">
                <a:solidFill>
                  <a:schemeClr val="tx1"/>
                </a:solidFill>
                <a:latin typeface="Times New Roman" panose="02020603050405020304" pitchFamily="18" charset="0"/>
                <a:cs typeface="Times New Roman" panose="02020603050405020304" pitchFamily="18" charset="0"/>
              </a:rPr>
              <a:t>dane ubezpieczonego: pierwsze imię, nazwisko, numer PESEL”, albo serię i numer paszportu i datę urodzenia, jeżeli nie nadano numeru PESEL, oraz adres </a:t>
            </a:r>
            <a:r>
              <a:rPr lang="pl-PL" sz="2300" u="sng" dirty="0">
                <a:solidFill>
                  <a:schemeClr val="tx1"/>
                </a:solidFill>
                <a:latin typeface="Times New Roman" panose="02020603050405020304" pitchFamily="18" charset="0"/>
                <a:cs typeface="Times New Roman" panose="02020603050405020304" pitchFamily="18" charset="0"/>
              </a:rPr>
              <a:t>miejsca pobytu ubezpieczonego w czasie trwania niezdolności do pracy</a:t>
            </a:r>
            <a:r>
              <a:rPr lang="pl-PL" sz="2300" u="sng" dirty="0" smtClean="0">
                <a:solidFill>
                  <a:schemeClr val="tx1"/>
                </a:solidFill>
                <a:latin typeface="Times New Roman" panose="02020603050405020304" pitchFamily="18" charset="0"/>
                <a:cs typeface="Times New Roman" panose="02020603050405020304" pitchFamily="18" charset="0"/>
              </a:rPr>
              <a:t>;</a:t>
            </a:r>
          </a:p>
          <a:p>
            <a:pPr lvl="0"/>
            <a:endParaRPr lang="pl-PL" sz="2300" dirty="0">
              <a:solidFill>
                <a:schemeClr val="tx1"/>
              </a:solidFill>
              <a:latin typeface="Times New Roman" panose="02020603050405020304" pitchFamily="18" charset="0"/>
              <a:cs typeface="Times New Roman" panose="02020603050405020304" pitchFamily="18" charset="0"/>
            </a:endParaRPr>
          </a:p>
          <a:p>
            <a:pPr lvl="0"/>
            <a:r>
              <a:rPr lang="pl-PL" sz="2300" dirty="0">
                <a:solidFill>
                  <a:schemeClr val="tx1"/>
                </a:solidFill>
                <a:latin typeface="Times New Roman" panose="02020603050405020304" pitchFamily="18" charset="0"/>
                <a:cs typeface="Times New Roman" panose="02020603050405020304" pitchFamily="18" charset="0"/>
              </a:rPr>
              <a:t>dane płatnika składek:  numer identyfikacji podatkowej </a:t>
            </a:r>
            <a:r>
              <a:rPr lang="pl-PL" sz="2300" dirty="0" smtClean="0">
                <a:solidFill>
                  <a:schemeClr val="tx1"/>
                </a:solidFill>
                <a:latin typeface="Times New Roman" panose="02020603050405020304" pitchFamily="18" charset="0"/>
                <a:cs typeface="Times New Roman" panose="02020603050405020304" pitchFamily="18" charset="0"/>
              </a:rPr>
              <a:t>NIP</a:t>
            </a:r>
          </a:p>
          <a:p>
            <a:pPr lvl="0"/>
            <a:endParaRPr lang="pl-PL" sz="2300" dirty="0">
              <a:solidFill>
                <a:schemeClr val="tx1"/>
              </a:solidFill>
              <a:latin typeface="Times New Roman" panose="02020603050405020304" pitchFamily="18" charset="0"/>
              <a:cs typeface="Times New Roman" panose="02020603050405020304" pitchFamily="18" charset="0"/>
            </a:endParaRPr>
          </a:p>
          <a:p>
            <a:pPr lvl="0"/>
            <a:r>
              <a:rPr lang="pl-PL" sz="2300" dirty="0">
                <a:solidFill>
                  <a:schemeClr val="tx1"/>
                </a:solidFill>
                <a:latin typeface="Times New Roman" panose="02020603050405020304" pitchFamily="18" charset="0"/>
                <a:cs typeface="Times New Roman" panose="02020603050405020304" pitchFamily="18" charset="0"/>
              </a:rPr>
              <a:t>imię, nazwisko i numer prawa wykonywania zawodu wystawiającego zaświadczenie lekarskie oraz adres miejsca udzielania świadczeń zdrowotnych</a:t>
            </a:r>
            <a:r>
              <a:rPr lang="pl-PL" sz="2300" dirty="0" smtClean="0">
                <a:solidFill>
                  <a:schemeClr val="tx1"/>
                </a:solidFill>
                <a:latin typeface="Times New Roman" panose="02020603050405020304" pitchFamily="18" charset="0"/>
                <a:cs typeface="Times New Roman" panose="02020603050405020304" pitchFamily="18" charset="0"/>
              </a:rPr>
              <a:t>;</a:t>
            </a:r>
          </a:p>
          <a:p>
            <a:pPr lvl="0"/>
            <a:endParaRPr lang="pl-PL" sz="2300" dirty="0">
              <a:solidFill>
                <a:schemeClr val="tx1"/>
              </a:solidFill>
              <a:latin typeface="Times New Roman" panose="02020603050405020304" pitchFamily="18" charset="0"/>
              <a:cs typeface="Times New Roman" panose="02020603050405020304" pitchFamily="18" charset="0"/>
            </a:endParaRPr>
          </a:p>
          <a:p>
            <a:pPr lvl="0"/>
            <a:r>
              <a:rPr lang="pl-PL" sz="2300" dirty="0">
                <a:solidFill>
                  <a:schemeClr val="tx1"/>
                </a:solidFill>
                <a:latin typeface="Times New Roman" panose="02020603050405020304" pitchFamily="18" charset="0"/>
                <a:cs typeface="Times New Roman" panose="02020603050405020304" pitchFamily="18" charset="0"/>
              </a:rPr>
              <a:t>okres orzeczonej czasowej niezdolności do pracy, w tym okres pobytu w szpitalu</a:t>
            </a:r>
            <a:r>
              <a:rPr lang="pl-PL" sz="2300" dirty="0" smtClean="0">
                <a:solidFill>
                  <a:schemeClr val="tx1"/>
                </a:solidFill>
                <a:latin typeface="Times New Roman" panose="02020603050405020304" pitchFamily="18" charset="0"/>
                <a:cs typeface="Times New Roman" panose="02020603050405020304" pitchFamily="18" charset="0"/>
              </a:rPr>
              <a:t>;</a:t>
            </a:r>
          </a:p>
          <a:p>
            <a:pPr lvl="0"/>
            <a:endParaRPr lang="pl-PL" sz="2300" dirty="0">
              <a:solidFill>
                <a:schemeClr val="tx1"/>
              </a:solidFill>
              <a:latin typeface="Times New Roman" panose="02020603050405020304" pitchFamily="18" charset="0"/>
              <a:cs typeface="Times New Roman" panose="02020603050405020304" pitchFamily="18" charset="0"/>
            </a:endParaRPr>
          </a:p>
          <a:p>
            <a:pPr lvl="0"/>
            <a:r>
              <a:rPr lang="pl-PL" sz="2300" dirty="0">
                <a:solidFill>
                  <a:schemeClr val="tx1"/>
                </a:solidFill>
                <a:latin typeface="Times New Roman" panose="02020603050405020304" pitchFamily="18" charset="0"/>
                <a:cs typeface="Times New Roman" panose="02020603050405020304" pitchFamily="18" charset="0"/>
              </a:rPr>
              <a:t>informacje o okolicznościach mających wpływ na prawo do zasiłku chorobowego lub jego wysokość, zgodnie – kody literowe </a:t>
            </a:r>
            <a:endParaRPr lang="pl-PL" sz="2300" dirty="0" smtClean="0">
              <a:solidFill>
                <a:schemeClr val="tx1"/>
              </a:solidFill>
              <a:latin typeface="Times New Roman" panose="02020603050405020304" pitchFamily="18" charset="0"/>
              <a:cs typeface="Times New Roman" panose="02020603050405020304" pitchFamily="18" charset="0"/>
            </a:endParaRPr>
          </a:p>
          <a:p>
            <a:pPr lvl="0"/>
            <a:endParaRPr lang="pl-PL" sz="2300" dirty="0">
              <a:solidFill>
                <a:schemeClr val="tx1"/>
              </a:solidFill>
              <a:latin typeface="Times New Roman" panose="02020603050405020304" pitchFamily="18" charset="0"/>
              <a:cs typeface="Times New Roman" panose="02020603050405020304" pitchFamily="18" charset="0"/>
            </a:endParaRPr>
          </a:p>
          <a:p>
            <a:pPr lvl="0"/>
            <a:r>
              <a:rPr lang="pl-PL" sz="2300" dirty="0">
                <a:solidFill>
                  <a:schemeClr val="tx1"/>
                </a:solidFill>
                <a:latin typeface="Times New Roman" panose="02020603050405020304" pitchFamily="18" charset="0"/>
                <a:cs typeface="Times New Roman" panose="02020603050405020304" pitchFamily="18" charset="0"/>
              </a:rPr>
              <a:t>wskazania lekarskie - odpowiednio: chory powinien leżeć albo chory może chodzić</a:t>
            </a:r>
            <a:r>
              <a:rPr lang="pl-PL" sz="2300" dirty="0" smtClean="0">
                <a:solidFill>
                  <a:schemeClr val="tx1"/>
                </a:solidFill>
                <a:latin typeface="Times New Roman" panose="02020603050405020304" pitchFamily="18" charset="0"/>
                <a:cs typeface="Times New Roman" panose="02020603050405020304" pitchFamily="18" charset="0"/>
              </a:rPr>
              <a:t>;</a:t>
            </a:r>
          </a:p>
          <a:p>
            <a:pPr lvl="0"/>
            <a:endParaRPr lang="pl-PL" sz="2300" dirty="0">
              <a:solidFill>
                <a:schemeClr val="tx1"/>
              </a:solidFill>
              <a:latin typeface="Times New Roman" panose="02020603050405020304" pitchFamily="18" charset="0"/>
              <a:cs typeface="Times New Roman" panose="02020603050405020304" pitchFamily="18" charset="0"/>
            </a:endParaRPr>
          </a:p>
          <a:p>
            <a:pPr lvl="0"/>
            <a:r>
              <a:rPr lang="pl-PL" sz="2300" dirty="0">
                <a:solidFill>
                  <a:schemeClr val="tx1"/>
                </a:solidFill>
                <a:latin typeface="Times New Roman" panose="02020603050405020304" pitchFamily="18" charset="0"/>
                <a:cs typeface="Times New Roman" panose="02020603050405020304" pitchFamily="18" charset="0"/>
              </a:rPr>
              <a:t>okres zwolnienia od wykonywania pracy z powodu konieczności sprawowania osobistej opieki nad chorym członkiem rodziny, datę urodzenia tego członka rodziny i stopień jego pokrewieństwa lub powinowactwa z ubezpieczonym</a:t>
            </a:r>
            <a:r>
              <a:rPr lang="pl-PL" sz="2300" dirty="0" smtClean="0">
                <a:solidFill>
                  <a:schemeClr val="tx1"/>
                </a:solidFill>
                <a:latin typeface="Times New Roman" panose="02020603050405020304" pitchFamily="18" charset="0"/>
                <a:cs typeface="Times New Roman" panose="02020603050405020304" pitchFamily="18" charset="0"/>
              </a:rPr>
              <a:t>;</a:t>
            </a:r>
          </a:p>
          <a:p>
            <a:pPr lvl="0"/>
            <a:endParaRPr lang="pl-PL" sz="2300" dirty="0">
              <a:solidFill>
                <a:schemeClr val="tx1"/>
              </a:solidFill>
              <a:latin typeface="Times New Roman" panose="02020603050405020304" pitchFamily="18" charset="0"/>
              <a:cs typeface="Times New Roman" panose="02020603050405020304" pitchFamily="18" charset="0"/>
            </a:endParaRPr>
          </a:p>
          <a:p>
            <a:pPr lvl="0"/>
            <a:r>
              <a:rPr lang="pl-PL" sz="2300" dirty="0">
                <a:solidFill>
                  <a:schemeClr val="tx1"/>
                </a:solidFill>
                <a:latin typeface="Times New Roman" panose="02020603050405020304" pitchFamily="18" charset="0"/>
                <a:cs typeface="Times New Roman" panose="02020603050405020304" pitchFamily="18" charset="0"/>
              </a:rPr>
              <a:t>numer statystyczny choroby ubezpieczonego ustalony według Międzynarodowej Statystycznej Klasyfikacji Chorób i Problemów Zdrowotnych ICD-10</a:t>
            </a:r>
            <a:r>
              <a:rPr lang="pl-PL" sz="2300" dirty="0" smtClean="0">
                <a:solidFill>
                  <a:schemeClr val="tx1"/>
                </a:solidFill>
                <a:latin typeface="Times New Roman" panose="02020603050405020304" pitchFamily="18" charset="0"/>
                <a:cs typeface="Times New Roman" panose="02020603050405020304" pitchFamily="18" charset="0"/>
              </a:rPr>
              <a:t>;</a:t>
            </a:r>
          </a:p>
          <a:p>
            <a:pPr lvl="0"/>
            <a:endParaRPr lang="pl-PL" sz="2300" dirty="0">
              <a:solidFill>
                <a:schemeClr val="tx1"/>
              </a:solidFill>
              <a:latin typeface="Times New Roman" panose="02020603050405020304" pitchFamily="18" charset="0"/>
              <a:cs typeface="Times New Roman" panose="02020603050405020304" pitchFamily="18" charset="0"/>
            </a:endParaRPr>
          </a:p>
          <a:p>
            <a:pPr lvl="0"/>
            <a:r>
              <a:rPr lang="pl-PL" sz="2300" dirty="0">
                <a:solidFill>
                  <a:schemeClr val="tx1"/>
                </a:solidFill>
                <a:latin typeface="Times New Roman" panose="02020603050405020304" pitchFamily="18" charset="0"/>
                <a:cs typeface="Times New Roman" panose="02020603050405020304" pitchFamily="18" charset="0"/>
              </a:rPr>
              <a:t>oznaczenie instytucji, w której ubezpieczony został zgłoszony do ubezpieczenia.</a:t>
            </a:r>
          </a:p>
          <a:p>
            <a:endParaRPr lang="pl-PL" sz="2300" dirty="0"/>
          </a:p>
        </p:txBody>
      </p:sp>
    </p:spTree>
    <p:extLst>
      <p:ext uri="{BB962C8B-B14F-4D97-AF65-F5344CB8AC3E}">
        <p14:creationId xmlns:p14="http://schemas.microsoft.com/office/powerpoint/2010/main" val="23966132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692696"/>
            <a:ext cx="8229600" cy="5433467"/>
          </a:xfrm>
        </p:spPr>
        <p:txBody>
          <a:bodyPr>
            <a:normAutofit/>
          </a:bodyPr>
          <a:lstStyle/>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	</a:t>
            </a:r>
            <a:r>
              <a:rPr lang="pl-PL" sz="1800" dirty="0" smtClean="0">
                <a:solidFill>
                  <a:schemeClr val="tx1"/>
                </a:solidFill>
                <a:latin typeface="Times New Roman" panose="02020603050405020304" pitchFamily="18" charset="0"/>
                <a:cs typeface="Times New Roman" panose="02020603050405020304" pitchFamily="18" charset="0"/>
              </a:rPr>
              <a:t>Orzekanie </a:t>
            </a:r>
            <a:r>
              <a:rPr lang="pl-PL" sz="1800" dirty="0">
                <a:solidFill>
                  <a:schemeClr val="tx1"/>
                </a:solidFill>
                <a:latin typeface="Times New Roman" panose="02020603050405020304" pitchFamily="18" charset="0"/>
                <a:cs typeface="Times New Roman" panose="02020603050405020304" pitchFamily="18" charset="0"/>
              </a:rPr>
              <a:t>o czasowej niezdolności do </a:t>
            </a:r>
            <a:r>
              <a:rPr lang="pl-PL" sz="1800" dirty="0" smtClean="0">
                <a:solidFill>
                  <a:schemeClr val="tx1"/>
                </a:solidFill>
                <a:latin typeface="Times New Roman" panose="02020603050405020304" pitchFamily="18" charset="0"/>
                <a:cs typeface="Times New Roman" panose="02020603050405020304" pitchFamily="18" charset="0"/>
              </a:rPr>
              <a:t>pracy:</a:t>
            </a:r>
          </a:p>
          <a:p>
            <a:pPr marL="0" indent="0" algn="just">
              <a:buNone/>
            </a:pPr>
            <a:endParaRPr lang="pl-PL" sz="1800" dirty="0">
              <a:solidFill>
                <a:schemeClr val="tx1"/>
              </a:solidFill>
              <a:latin typeface="Times New Roman" panose="02020603050405020304" pitchFamily="18" charset="0"/>
              <a:cs typeface="Times New Roman" panose="02020603050405020304" pitchFamily="18" charset="0"/>
            </a:endParaRPr>
          </a:p>
          <a:p>
            <a:pPr algn="just"/>
            <a:r>
              <a:rPr lang="pl-PL" sz="1800" dirty="0" smtClean="0">
                <a:solidFill>
                  <a:schemeClr val="tx1"/>
                </a:solidFill>
                <a:latin typeface="Times New Roman" panose="02020603050405020304" pitchFamily="18" charset="0"/>
                <a:cs typeface="Times New Roman" panose="02020603050405020304" pitchFamily="18" charset="0"/>
              </a:rPr>
              <a:t>następuje </a:t>
            </a:r>
            <a:r>
              <a:rPr lang="pl-PL" sz="1800" dirty="0">
                <a:solidFill>
                  <a:schemeClr val="tx1"/>
                </a:solidFill>
                <a:latin typeface="Times New Roman" panose="02020603050405020304" pitchFamily="18" charset="0"/>
                <a:cs typeface="Times New Roman" panose="02020603050405020304" pitchFamily="18" charset="0"/>
              </a:rPr>
              <a:t>po przeprowadzeniu bezpośredniego badania stanu zdrowia ubezpieczonego lub chorego członka rodziny</a:t>
            </a:r>
            <a:r>
              <a:rPr lang="pl-PL" sz="1800" dirty="0" smtClean="0">
                <a:solidFill>
                  <a:schemeClr val="tx1"/>
                </a:solidFill>
                <a:latin typeface="Times New Roman" panose="02020603050405020304" pitchFamily="18" charset="0"/>
                <a:cs typeface="Times New Roman" panose="02020603050405020304" pitchFamily="18" charset="0"/>
              </a:rPr>
              <a:t>;</a:t>
            </a:r>
          </a:p>
          <a:p>
            <a:pPr algn="just"/>
            <a:endParaRPr lang="pl-PL" sz="1800" dirty="0">
              <a:solidFill>
                <a:schemeClr val="tx1"/>
              </a:solidFill>
              <a:latin typeface="Times New Roman" panose="02020603050405020304" pitchFamily="18" charset="0"/>
              <a:cs typeface="Times New Roman" panose="02020603050405020304" pitchFamily="18" charset="0"/>
            </a:endParaRPr>
          </a:p>
          <a:p>
            <a:pPr lvl="0" algn="just"/>
            <a:r>
              <a:rPr lang="pl-PL" sz="1800" dirty="0">
                <a:solidFill>
                  <a:schemeClr val="tx1"/>
                </a:solidFill>
                <a:latin typeface="Times New Roman" panose="02020603050405020304" pitchFamily="18" charset="0"/>
                <a:cs typeface="Times New Roman" panose="02020603050405020304" pitchFamily="18" charset="0"/>
              </a:rPr>
              <a:t>następuje po przeprowadzeniu postępowania </a:t>
            </a:r>
            <a:r>
              <a:rPr lang="pl-PL" sz="1800" dirty="0" smtClean="0">
                <a:solidFill>
                  <a:schemeClr val="tx1"/>
                </a:solidFill>
                <a:latin typeface="Times New Roman" panose="02020603050405020304" pitchFamily="18" charset="0"/>
                <a:cs typeface="Times New Roman" panose="02020603050405020304" pitchFamily="18" charset="0"/>
              </a:rPr>
              <a:t>diagnostyczno-leczniczego</a:t>
            </a:r>
          </a:p>
          <a:p>
            <a:pPr lvl="0" algn="just"/>
            <a:endParaRPr lang="pl-PL" sz="1800" dirty="0">
              <a:solidFill>
                <a:schemeClr val="tx1"/>
              </a:solidFill>
              <a:latin typeface="Times New Roman" panose="02020603050405020304" pitchFamily="18" charset="0"/>
              <a:cs typeface="Times New Roman" panose="02020603050405020304" pitchFamily="18" charset="0"/>
            </a:endParaRPr>
          </a:p>
          <a:p>
            <a:pPr lvl="0" algn="just"/>
            <a:r>
              <a:rPr lang="pl-PL" sz="1800" dirty="0">
                <a:solidFill>
                  <a:schemeClr val="tx1"/>
                </a:solidFill>
                <a:latin typeface="Times New Roman" panose="02020603050405020304" pitchFamily="18" charset="0"/>
                <a:cs typeface="Times New Roman" panose="02020603050405020304" pitchFamily="18" charset="0"/>
              </a:rPr>
              <a:t>jest dokumentowane w dokumentacji medycznej na zasadach określonych w ustawie z dnia 6 listopada 2008 r. o prawach pacjenta i Rzeczniku Praw </a:t>
            </a:r>
            <a:r>
              <a:rPr lang="pl-PL" sz="1800" dirty="0" smtClean="0">
                <a:solidFill>
                  <a:schemeClr val="tx1"/>
                </a:solidFill>
                <a:latin typeface="Times New Roman" panose="02020603050405020304" pitchFamily="18" charset="0"/>
                <a:cs typeface="Times New Roman" panose="02020603050405020304" pitchFamily="18" charset="0"/>
              </a:rPr>
              <a:t>Pacjenta</a:t>
            </a:r>
            <a:r>
              <a:rPr lang="pl-PL" sz="1800" dirty="0">
                <a:solidFill>
                  <a:schemeClr val="tx1"/>
                </a:solidFill>
                <a:latin typeface="Times New Roman" panose="02020603050405020304" pitchFamily="18" charset="0"/>
                <a:cs typeface="Times New Roman" panose="02020603050405020304" pitchFamily="18" charset="0"/>
              </a:rPr>
              <a:t> </a:t>
            </a:r>
            <a:r>
              <a:rPr lang="pl-PL" sz="1800" dirty="0" smtClean="0">
                <a:solidFill>
                  <a:schemeClr val="tx1"/>
                </a:solidFill>
                <a:latin typeface="Times New Roman" panose="02020603050405020304" pitchFamily="18" charset="0"/>
                <a:cs typeface="Times New Roman" panose="02020603050405020304" pitchFamily="18" charset="0"/>
              </a:rPr>
              <a:t>( tj. Dz. U. z 2023 poz. 1545 ze zm. )</a:t>
            </a:r>
            <a:endParaRPr lang="pl-PL" sz="1800" dirty="0">
              <a:solidFill>
                <a:schemeClr val="tx1"/>
              </a:solidFill>
              <a:latin typeface="Times New Roman" panose="02020603050405020304" pitchFamily="18" charset="0"/>
              <a:cs typeface="Times New Roman" panose="02020603050405020304" pitchFamily="18" charset="0"/>
            </a:endParaRPr>
          </a:p>
          <a:p>
            <a:pPr marL="0" indent="0" algn="just">
              <a:buNone/>
            </a:pPr>
            <a:r>
              <a:rPr lang="pl-PL" sz="1800" dirty="0" smtClean="0">
                <a:solidFill>
                  <a:schemeClr val="tx1"/>
                </a:solidFill>
                <a:latin typeface="Times New Roman" panose="02020603050405020304" pitchFamily="18" charset="0"/>
                <a:cs typeface="Times New Roman" panose="02020603050405020304" pitchFamily="18" charset="0"/>
              </a:rPr>
              <a:t>	</a:t>
            </a:r>
          </a:p>
          <a:p>
            <a:pPr marL="0" indent="0" algn="just">
              <a:buNone/>
            </a:pPr>
            <a:r>
              <a:rPr lang="pl-PL" sz="1800" dirty="0" smtClean="0">
                <a:solidFill>
                  <a:schemeClr val="tx1"/>
                </a:solidFill>
                <a:latin typeface="Times New Roman" panose="02020603050405020304" pitchFamily="18" charset="0"/>
                <a:cs typeface="Times New Roman" panose="02020603050405020304" pitchFamily="18" charset="0"/>
              </a:rPr>
              <a:t>	Przy </a:t>
            </a:r>
            <a:r>
              <a:rPr lang="pl-PL" sz="1800" dirty="0">
                <a:solidFill>
                  <a:schemeClr val="tx1"/>
                </a:solidFill>
                <a:latin typeface="Times New Roman" panose="02020603050405020304" pitchFamily="18" charset="0"/>
                <a:cs typeface="Times New Roman" panose="02020603050405020304" pitchFamily="18" charset="0"/>
              </a:rPr>
              <a:t>orzekaniu należy brać pod uwagę wszystkie okoliczności istotne dla oceny stanu zdrowia i upośledzenia funkcji organizmu powodujące czasową niezdolność do pracy ubezpieczonego, ze szczególnym uwzględnieniem rodzaju i warunków pracy</a:t>
            </a:r>
            <a:r>
              <a:rPr lang="pl-PL" sz="1800" dirty="0" smtClean="0">
                <a:solidFill>
                  <a:schemeClr val="tx1"/>
                </a:solidFill>
                <a:latin typeface="Times New Roman" panose="02020603050405020304" pitchFamily="18" charset="0"/>
                <a:cs typeface="Times New Roman" panose="02020603050405020304" pitchFamily="18" charset="0"/>
              </a:rPr>
              <a:t>.</a:t>
            </a:r>
            <a:endParaRPr lang="pl-PL" sz="1800" dirty="0">
              <a:solidFill>
                <a:schemeClr val="tx1"/>
              </a:solidFill>
              <a:latin typeface="Times New Roman" panose="02020603050405020304" pitchFamily="18" charset="0"/>
              <a:cs typeface="Times New Roman" panose="02020603050405020304" pitchFamily="18" charset="0"/>
            </a:endParaRPr>
          </a:p>
          <a:p>
            <a:pPr marL="0" indent="0" algn="just">
              <a:buNone/>
            </a:pPr>
            <a:r>
              <a:rPr lang="pl-PL" sz="1800" dirty="0" smtClean="0">
                <a:solidFill>
                  <a:schemeClr val="tx1"/>
                </a:solidFill>
                <a:latin typeface="Times New Roman" panose="02020603050405020304" pitchFamily="18" charset="0"/>
                <a:cs typeface="Times New Roman" panose="02020603050405020304" pitchFamily="18" charset="0"/>
              </a:rPr>
              <a:t>	Okres </a:t>
            </a:r>
            <a:r>
              <a:rPr lang="pl-PL" sz="1800" dirty="0">
                <a:solidFill>
                  <a:schemeClr val="tx1"/>
                </a:solidFill>
                <a:latin typeface="Times New Roman" panose="02020603050405020304" pitchFamily="18" charset="0"/>
                <a:cs typeface="Times New Roman" panose="02020603050405020304" pitchFamily="18" charset="0"/>
              </a:rPr>
              <a:t>czasowej niezdolności do pracy jest określany liczbą dni.</a:t>
            </a:r>
          </a:p>
          <a:p>
            <a:pPr algn="just"/>
            <a:endParaRPr lang="pl-PL" sz="1800" dirty="0"/>
          </a:p>
        </p:txBody>
      </p:sp>
    </p:spTree>
    <p:extLst>
      <p:ext uri="{BB962C8B-B14F-4D97-AF65-F5344CB8AC3E}">
        <p14:creationId xmlns:p14="http://schemas.microsoft.com/office/powerpoint/2010/main" val="8493294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altLang="pl-PL" sz="2000" dirty="0">
                <a:latin typeface="Times New Roman" pitchFamily="18" charset="0"/>
              </a:rPr>
              <a:t>PODSTAWY PRAWNE ORZECZNICTWA </a:t>
            </a:r>
            <a:r>
              <a:rPr lang="pl-PL" altLang="pl-PL" sz="2000" dirty="0" smtClean="0">
                <a:latin typeface="Times New Roman" pitchFamily="18" charset="0"/>
              </a:rPr>
              <a:t>LEKARSKIEGO c.d</a:t>
            </a:r>
            <a:r>
              <a:rPr lang="pl-PL" altLang="pl-PL" sz="2400" dirty="0" smtClean="0">
                <a:latin typeface="Times New Roman" pitchFamily="18" charset="0"/>
              </a:rPr>
              <a:t>.</a:t>
            </a:r>
            <a:endParaRPr lang="pl-PL" sz="2400" dirty="0"/>
          </a:p>
        </p:txBody>
      </p:sp>
      <p:sp>
        <p:nvSpPr>
          <p:cNvPr id="3" name="Symbol zastępczy zawartości 2"/>
          <p:cNvSpPr>
            <a:spLocks noGrp="1"/>
          </p:cNvSpPr>
          <p:nvPr>
            <p:ph idx="1"/>
          </p:nvPr>
        </p:nvSpPr>
        <p:spPr/>
        <p:txBody>
          <a:bodyPr>
            <a:normAutofit/>
          </a:bodyPr>
          <a:lstStyle/>
          <a:p>
            <a:endParaRPr lang="pl-PL" altLang="pl-PL" sz="1600" u="sng" dirty="0" smtClean="0">
              <a:latin typeface="Times New Roman" pitchFamily="18" charset="0"/>
            </a:endParaRPr>
          </a:p>
          <a:p>
            <a:endParaRPr lang="pl-PL" altLang="pl-PL" sz="1600" u="sng" dirty="0">
              <a:latin typeface="Times New Roman" pitchFamily="18" charset="0"/>
            </a:endParaRPr>
          </a:p>
          <a:p>
            <a:r>
              <a:rPr lang="pl-PL" altLang="pl-PL" sz="1400" u="sng" dirty="0" smtClean="0">
                <a:solidFill>
                  <a:schemeClr val="tx1"/>
                </a:solidFill>
                <a:latin typeface="Times New Roman" pitchFamily="18" charset="0"/>
              </a:rPr>
              <a:t>USTAWA</a:t>
            </a:r>
            <a:r>
              <a:rPr lang="pl-PL" altLang="pl-PL" sz="1400" dirty="0" smtClean="0">
                <a:solidFill>
                  <a:schemeClr val="tx1"/>
                </a:solidFill>
                <a:latin typeface="Times New Roman" pitchFamily="18" charset="0"/>
              </a:rPr>
              <a:t>  z dnia 17 grudnia 1998 r. o emeryturach i rentach z Funduszu Ubezpieczeń Społecznych</a:t>
            </a:r>
          </a:p>
          <a:p>
            <a:pPr marL="0" indent="0">
              <a:buNone/>
            </a:pPr>
            <a:r>
              <a:rPr lang="pl-PL" altLang="pl-PL" sz="1400" dirty="0">
                <a:solidFill>
                  <a:schemeClr val="tx1"/>
                </a:solidFill>
                <a:latin typeface="Times New Roman" pitchFamily="18" charset="0"/>
              </a:rPr>
              <a:t> </a:t>
            </a:r>
            <a:r>
              <a:rPr lang="pl-PL" altLang="pl-PL" sz="1400" dirty="0" smtClean="0">
                <a:solidFill>
                  <a:schemeClr val="tx1"/>
                </a:solidFill>
                <a:latin typeface="Times New Roman" pitchFamily="18" charset="0"/>
              </a:rPr>
              <a:t>       ( tj. Dz. U. z  2023 r. poz. 1251 ) </a:t>
            </a:r>
          </a:p>
          <a:p>
            <a:endParaRPr lang="pl-PL" altLang="pl-PL" sz="1400" dirty="0" smtClean="0">
              <a:solidFill>
                <a:schemeClr val="tx1"/>
              </a:solidFill>
              <a:latin typeface="Times New Roman" pitchFamily="18" charset="0"/>
            </a:endParaRPr>
          </a:p>
          <a:p>
            <a:endParaRPr lang="pl-PL" altLang="pl-PL" sz="1400" dirty="0" smtClean="0">
              <a:solidFill>
                <a:schemeClr val="tx1"/>
              </a:solidFill>
              <a:latin typeface="Times New Roman" pitchFamily="18" charset="0"/>
            </a:endParaRPr>
          </a:p>
          <a:p>
            <a:r>
              <a:rPr lang="pl-PL" altLang="pl-PL" sz="1400" u="sng" dirty="0" smtClean="0">
                <a:solidFill>
                  <a:schemeClr val="tx1"/>
                </a:solidFill>
                <a:latin typeface="Times New Roman" pitchFamily="18" charset="0"/>
              </a:rPr>
              <a:t>ROZPORZĄDZENIE</a:t>
            </a:r>
            <a:r>
              <a:rPr lang="pl-PL" altLang="pl-PL" sz="1400" dirty="0" smtClean="0">
                <a:solidFill>
                  <a:schemeClr val="tx1"/>
                </a:solidFill>
                <a:latin typeface="Times New Roman" pitchFamily="18" charset="0"/>
              </a:rPr>
              <a:t> MINISTRA POLITYKI SPOŁECZNEJ z dnia 14 grudnia 2004 r. w sprawie orzekania o niezdolności do pracy ( Dz. U. nr 273, poz. 2711 ze zm. )</a:t>
            </a:r>
          </a:p>
          <a:p>
            <a:endParaRPr lang="pl-PL" altLang="pl-PL" sz="1400" dirty="0" smtClean="0">
              <a:solidFill>
                <a:schemeClr val="tx1"/>
              </a:solidFill>
              <a:latin typeface="Times New Roman" pitchFamily="18" charset="0"/>
            </a:endParaRPr>
          </a:p>
          <a:p>
            <a:endParaRPr lang="pl-PL" altLang="pl-PL" sz="1400" dirty="0" smtClean="0">
              <a:solidFill>
                <a:schemeClr val="tx1"/>
              </a:solidFill>
              <a:latin typeface="Times New Roman" pitchFamily="18" charset="0"/>
            </a:endParaRPr>
          </a:p>
          <a:p>
            <a:r>
              <a:rPr lang="pl-PL" altLang="pl-PL" sz="1400" u="sng" dirty="0" smtClean="0">
                <a:solidFill>
                  <a:schemeClr val="tx1"/>
                </a:solidFill>
                <a:latin typeface="Times New Roman" pitchFamily="18" charset="0"/>
              </a:rPr>
              <a:t>USTAWA</a:t>
            </a:r>
            <a:r>
              <a:rPr lang="pl-PL" altLang="pl-PL" sz="1400" dirty="0" smtClean="0">
                <a:solidFill>
                  <a:schemeClr val="tx1"/>
                </a:solidFill>
                <a:latin typeface="Times New Roman" pitchFamily="18" charset="0"/>
              </a:rPr>
              <a:t> o rencie socjalnej z 27 czerwca 2003r. ( tj. Dz. U. z 2023r. </a:t>
            </a:r>
            <a:r>
              <a:rPr lang="pl-PL" altLang="pl-PL" sz="1400" dirty="0">
                <a:solidFill>
                  <a:schemeClr val="tx1"/>
                </a:solidFill>
                <a:latin typeface="Times New Roman" pitchFamily="18" charset="0"/>
              </a:rPr>
              <a:t>p</a:t>
            </a:r>
            <a:r>
              <a:rPr lang="pl-PL" altLang="pl-PL" sz="1400" dirty="0" smtClean="0">
                <a:solidFill>
                  <a:schemeClr val="tx1"/>
                </a:solidFill>
                <a:latin typeface="Times New Roman" pitchFamily="18" charset="0"/>
              </a:rPr>
              <a:t>oz. 2194 )</a:t>
            </a:r>
          </a:p>
          <a:p>
            <a:endParaRPr lang="pl-PL" altLang="pl-PL" sz="1400" dirty="0" smtClean="0">
              <a:solidFill>
                <a:schemeClr val="tx1"/>
              </a:solidFill>
              <a:latin typeface="Times New Roman" pitchFamily="18" charset="0"/>
            </a:endParaRPr>
          </a:p>
          <a:p>
            <a:endParaRPr lang="pl-PL" altLang="pl-PL" sz="1400" dirty="0" smtClean="0">
              <a:solidFill>
                <a:schemeClr val="tx1"/>
              </a:solidFill>
              <a:latin typeface="Times New Roman" pitchFamily="18" charset="0"/>
            </a:endParaRPr>
          </a:p>
          <a:p>
            <a:r>
              <a:rPr lang="pl-PL" altLang="pl-PL" sz="1400" u="sng" dirty="0" smtClean="0">
                <a:solidFill>
                  <a:schemeClr val="tx1"/>
                </a:solidFill>
                <a:latin typeface="Times New Roman" pitchFamily="18" charset="0"/>
              </a:rPr>
              <a:t>USTAWA</a:t>
            </a:r>
            <a:r>
              <a:rPr lang="pl-PL" altLang="pl-PL" sz="1400" dirty="0" smtClean="0">
                <a:solidFill>
                  <a:schemeClr val="tx1"/>
                </a:solidFill>
                <a:latin typeface="Times New Roman" pitchFamily="18" charset="0"/>
              </a:rPr>
              <a:t> z dnia 31 lipca 2019 r. o świadczeniu uzupełniającym dla osób niezdolnych do samodzielnej egzystencji  ( tj. Dz. U. z 2023 poz.156 ze zm</a:t>
            </a:r>
            <a:r>
              <a:rPr lang="pl-PL" altLang="pl-PL" sz="1400" dirty="0">
                <a:solidFill>
                  <a:schemeClr val="tx1"/>
                </a:solidFill>
                <a:latin typeface="Times New Roman" pitchFamily="18" charset="0"/>
              </a:rPr>
              <a:t>.</a:t>
            </a:r>
            <a:r>
              <a:rPr lang="pl-PL" altLang="pl-PL" sz="1400" dirty="0" smtClean="0">
                <a:solidFill>
                  <a:schemeClr val="tx1"/>
                </a:solidFill>
                <a:latin typeface="Times New Roman" pitchFamily="18" charset="0"/>
              </a:rPr>
              <a:t> )</a:t>
            </a:r>
          </a:p>
          <a:p>
            <a:endParaRPr lang="pl-PL" sz="1400" dirty="0" smtClean="0"/>
          </a:p>
          <a:p>
            <a:endParaRPr lang="pl-PL" dirty="0"/>
          </a:p>
        </p:txBody>
      </p:sp>
    </p:spTree>
    <p:extLst>
      <p:ext uri="{BB962C8B-B14F-4D97-AF65-F5344CB8AC3E}">
        <p14:creationId xmlns:p14="http://schemas.microsoft.com/office/powerpoint/2010/main" val="67787193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412776"/>
            <a:ext cx="8229600" cy="4713387"/>
          </a:xfrm>
        </p:spPr>
        <p:txBody>
          <a:bodyPr>
            <a:normAutofit/>
          </a:bodyPr>
          <a:lstStyle/>
          <a:p>
            <a:r>
              <a:rPr lang="pl-PL" sz="2000" dirty="0">
                <a:solidFill>
                  <a:schemeClr val="tx1"/>
                </a:solidFill>
                <a:latin typeface="Times New Roman" panose="02020603050405020304" pitchFamily="18" charset="0"/>
                <a:cs typeface="Times New Roman" panose="02020603050405020304" pitchFamily="18" charset="0"/>
              </a:rPr>
              <a:t>Okres czasowej niezdolności do pracy przypadający na czas pobytu ubezpieczonego w szpitalu obejmuje okres od dnia przyjęcia do dnia wypisania ze szpitala.</a:t>
            </a:r>
          </a:p>
          <a:p>
            <a:pPr marL="0" indent="0">
              <a:buNone/>
            </a:pPr>
            <a:endParaRPr lang="pl-PL" sz="2000" dirty="0">
              <a:solidFill>
                <a:schemeClr val="tx1"/>
              </a:solidFill>
              <a:latin typeface="Times New Roman" panose="02020603050405020304" pitchFamily="18" charset="0"/>
              <a:cs typeface="Times New Roman" panose="02020603050405020304" pitchFamily="18" charset="0"/>
            </a:endParaRPr>
          </a:p>
          <a:p>
            <a:r>
              <a:rPr lang="pl-PL" sz="2000" dirty="0">
                <a:solidFill>
                  <a:schemeClr val="tx1"/>
                </a:solidFill>
                <a:latin typeface="Times New Roman" panose="02020603050405020304" pitchFamily="18" charset="0"/>
                <a:cs typeface="Times New Roman" panose="02020603050405020304" pitchFamily="18" charset="0"/>
              </a:rPr>
              <a:t>Zaświadczenie lekarskie wystawia się nie później niż w dniu wypisania ubezpieczonego z szpitala.</a:t>
            </a:r>
          </a:p>
          <a:p>
            <a:endParaRPr lang="pl-PL" sz="2000" dirty="0">
              <a:solidFill>
                <a:schemeClr val="tx1"/>
              </a:solidFill>
              <a:latin typeface="Times New Roman" panose="02020603050405020304" pitchFamily="18" charset="0"/>
              <a:cs typeface="Times New Roman" panose="02020603050405020304" pitchFamily="18" charset="0"/>
            </a:endParaRPr>
          </a:p>
          <a:p>
            <a:r>
              <a:rPr lang="pl-PL" sz="2000" dirty="0">
                <a:solidFill>
                  <a:schemeClr val="tx1"/>
                </a:solidFill>
                <a:latin typeface="Times New Roman" panose="02020603050405020304" pitchFamily="18" charset="0"/>
                <a:cs typeface="Times New Roman" panose="02020603050405020304" pitchFamily="18" charset="0"/>
              </a:rPr>
              <a:t>W przypadku dłuższego niż 14 dni pobytu ubezpieczonego w szpitalu  zaświadczenie lekarskie wystawia się co 14 </a:t>
            </a:r>
            <a:r>
              <a:rPr lang="pl-PL" sz="2000" dirty="0" smtClean="0">
                <a:solidFill>
                  <a:schemeClr val="tx1"/>
                </a:solidFill>
                <a:latin typeface="Times New Roman" panose="02020603050405020304" pitchFamily="18" charset="0"/>
                <a:cs typeface="Times New Roman" panose="02020603050405020304" pitchFamily="18" charset="0"/>
              </a:rPr>
              <a:t>dni</a:t>
            </a:r>
          </a:p>
          <a:p>
            <a:endParaRPr lang="pl-PL" sz="2000" dirty="0">
              <a:solidFill>
                <a:schemeClr val="tx1"/>
              </a:solidFill>
              <a:latin typeface="Times New Roman" panose="02020603050405020304" pitchFamily="18" charset="0"/>
              <a:cs typeface="Times New Roman" panose="02020603050405020304" pitchFamily="18" charset="0"/>
            </a:endParaRPr>
          </a:p>
          <a:p>
            <a:r>
              <a:rPr lang="pl-PL" sz="2000" dirty="0">
                <a:solidFill>
                  <a:schemeClr val="tx1"/>
                </a:solidFill>
                <a:latin typeface="Times New Roman" panose="02020603050405020304" pitchFamily="18" charset="0"/>
                <a:cs typeface="Times New Roman" panose="02020603050405020304" pitchFamily="18" charset="0"/>
              </a:rPr>
              <a:t>Zaświadczenie lekarskie stwierdzające okres pobytu ubezpieczonego w szpitalu  może być, na wniosek ubezpieczonego, wystawione także w terminie późniejszym.</a:t>
            </a:r>
          </a:p>
          <a:p>
            <a:endParaRPr lang="pl-PL" dirty="0"/>
          </a:p>
        </p:txBody>
      </p:sp>
    </p:spTree>
    <p:extLst>
      <p:ext uri="{BB962C8B-B14F-4D97-AF65-F5344CB8AC3E}">
        <p14:creationId xmlns:p14="http://schemas.microsoft.com/office/powerpoint/2010/main" val="33081088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764704"/>
            <a:ext cx="8229600" cy="5361459"/>
          </a:xfrm>
        </p:spPr>
        <p:txBody>
          <a:bodyPr>
            <a:normAutofit fontScale="92500" lnSpcReduction="10000"/>
          </a:bodyPr>
          <a:lstStyle/>
          <a:p>
            <a:r>
              <a:rPr lang="pl-PL" dirty="0" smtClean="0">
                <a:solidFill>
                  <a:schemeClr val="tx1"/>
                </a:solidFill>
                <a:latin typeface="Times New Roman" panose="02020603050405020304" pitchFamily="18" charset="0"/>
                <a:cs typeface="Times New Roman" panose="02020603050405020304" pitchFamily="18" charset="0"/>
              </a:rPr>
              <a:t>Zaświadczenie </a:t>
            </a:r>
            <a:r>
              <a:rPr lang="pl-PL" dirty="0">
                <a:solidFill>
                  <a:schemeClr val="tx1"/>
                </a:solidFill>
                <a:latin typeface="Times New Roman" panose="02020603050405020304" pitchFamily="18" charset="0"/>
                <a:cs typeface="Times New Roman" panose="02020603050405020304" pitchFamily="18" charset="0"/>
              </a:rPr>
              <a:t>lekarskie wystawia się na okres od dnia, w którym przeprowadzono badanie  lub od dnia bezpośrednio następującego po dniu badania</a:t>
            </a:r>
            <a:r>
              <a:rPr lang="pl-PL" dirty="0" smtClean="0">
                <a:solidFill>
                  <a:schemeClr val="tx1"/>
                </a:solidFill>
                <a:latin typeface="Times New Roman" panose="02020603050405020304" pitchFamily="18" charset="0"/>
                <a:cs typeface="Times New Roman" panose="02020603050405020304" pitchFamily="18" charset="0"/>
              </a:rPr>
              <a:t>.</a:t>
            </a:r>
          </a:p>
          <a:p>
            <a:endParaRPr lang="pl-PL" dirty="0">
              <a:solidFill>
                <a:schemeClr val="tx1"/>
              </a:solidFill>
              <a:latin typeface="Times New Roman" panose="02020603050405020304" pitchFamily="18" charset="0"/>
              <a:cs typeface="Times New Roman" panose="02020603050405020304" pitchFamily="18" charset="0"/>
            </a:endParaRPr>
          </a:p>
          <a:p>
            <a:r>
              <a:rPr lang="pl-PL" dirty="0">
                <a:solidFill>
                  <a:schemeClr val="tx1"/>
                </a:solidFill>
                <a:latin typeface="Times New Roman" panose="02020603050405020304" pitchFamily="18" charset="0"/>
                <a:cs typeface="Times New Roman" panose="02020603050405020304" pitchFamily="18" charset="0"/>
              </a:rPr>
              <a:t>Zaświadczenie lekarskie może być wystawione na okres rozpoczynający się po dniu badania, nie później jednak niż  4. dnia po dniu badania, jeżeli: </a:t>
            </a:r>
          </a:p>
          <a:p>
            <a:pPr lvl="0">
              <a:buFont typeface="Wingdings" panose="05000000000000000000" pitchFamily="2" charset="2"/>
              <a:buChar char="ü"/>
            </a:pPr>
            <a:r>
              <a:rPr lang="pl-PL" dirty="0">
                <a:solidFill>
                  <a:schemeClr val="tx1"/>
                </a:solidFill>
                <a:latin typeface="Times New Roman" panose="02020603050405020304" pitchFamily="18" charset="0"/>
                <a:cs typeface="Times New Roman" panose="02020603050405020304" pitchFamily="18" charset="0"/>
              </a:rPr>
              <a:t>bezpośrednio po dniu badania przypadają dni wolne od pracy;</a:t>
            </a:r>
          </a:p>
          <a:p>
            <a:pPr lvl="0">
              <a:buFont typeface="Wingdings" panose="05000000000000000000" pitchFamily="2" charset="2"/>
              <a:buChar char="ü"/>
            </a:pPr>
            <a:r>
              <a:rPr lang="pl-PL" dirty="0">
                <a:solidFill>
                  <a:schemeClr val="tx1"/>
                </a:solidFill>
                <a:latin typeface="Times New Roman" panose="02020603050405020304" pitchFamily="18" charset="0"/>
                <a:cs typeface="Times New Roman" panose="02020603050405020304" pitchFamily="18" charset="0"/>
              </a:rPr>
              <a:t>badanie jest przeprowadzane w okresie wcześniej orzeczonej czasowej niezdolności do pracy.</a:t>
            </a:r>
          </a:p>
          <a:p>
            <a:pPr marL="0" indent="0">
              <a:buNone/>
            </a:pPr>
            <a:endParaRPr lang="pl-PL" dirty="0">
              <a:solidFill>
                <a:schemeClr val="tx1"/>
              </a:solidFill>
              <a:latin typeface="Times New Roman" panose="02020603050405020304" pitchFamily="18" charset="0"/>
              <a:cs typeface="Times New Roman" panose="02020603050405020304" pitchFamily="18" charset="0"/>
            </a:endParaRPr>
          </a:p>
          <a:p>
            <a:r>
              <a:rPr lang="pl-PL" dirty="0">
                <a:solidFill>
                  <a:schemeClr val="tx1"/>
                </a:solidFill>
                <a:latin typeface="Times New Roman" panose="02020603050405020304" pitchFamily="18" charset="0"/>
                <a:cs typeface="Times New Roman" panose="02020603050405020304" pitchFamily="18" charset="0"/>
              </a:rPr>
              <a:t>Okres orzeczonej czasowej niezdolności do pracy może obejmować okres nie dłuższy niż 3 dni poprzedzające dzień, w którym przeprowadzono badanie, jeżeli jego wyniki wykazują, że ubezpieczony w tym okresie niewątpliwie był niezdolny do pracy.</a:t>
            </a:r>
          </a:p>
          <a:p>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154499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2276872"/>
            <a:ext cx="8229600" cy="4137323"/>
          </a:xfrm>
        </p:spPr>
        <p:txBody>
          <a:bodyPr/>
          <a:lstStyle/>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	Okres </a:t>
            </a:r>
            <a:r>
              <a:rPr lang="pl-PL" dirty="0">
                <a:solidFill>
                  <a:schemeClr val="tx1"/>
                </a:solidFill>
                <a:latin typeface="Times New Roman" panose="02020603050405020304" pitchFamily="18" charset="0"/>
                <a:cs typeface="Times New Roman" panose="02020603050405020304" pitchFamily="18" charset="0"/>
              </a:rPr>
              <a:t>orzeczonej czasowej niezdolności do pracy przez lekarza psychiatrę może obejmować okres wcześniejszy w przypadku stwierdzenia lub podejrzenia zaburzeń psychicznych ograniczających zdolność ubezpieczonego do oceny własnego postępowania.</a:t>
            </a:r>
          </a:p>
          <a:p>
            <a:pPr algn="just"/>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659200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628800"/>
            <a:ext cx="8229600" cy="4497363"/>
          </a:xfrm>
        </p:spPr>
        <p:txBody>
          <a:bodyPr>
            <a:normAutofit/>
          </a:bodyPr>
          <a:lstStyle/>
          <a:p>
            <a:pPr marL="0" indent="0">
              <a:buNone/>
            </a:pPr>
            <a:r>
              <a:rPr lang="pl-PL" dirty="0" smtClean="0"/>
              <a:t>	</a:t>
            </a:r>
            <a:r>
              <a:rPr lang="pl-PL" dirty="0" smtClean="0">
                <a:solidFill>
                  <a:schemeClr val="tx1"/>
                </a:solidFill>
                <a:latin typeface="Times New Roman" panose="02020603050405020304" pitchFamily="18" charset="0"/>
                <a:cs typeface="Times New Roman" panose="02020603050405020304" pitchFamily="18" charset="0"/>
              </a:rPr>
              <a:t>Zaświadczenie </a:t>
            </a:r>
            <a:r>
              <a:rPr lang="pl-PL" dirty="0">
                <a:solidFill>
                  <a:schemeClr val="tx1"/>
                </a:solidFill>
                <a:latin typeface="Times New Roman" panose="02020603050405020304" pitchFamily="18" charset="0"/>
                <a:cs typeface="Times New Roman" panose="02020603050405020304" pitchFamily="18" charset="0"/>
              </a:rPr>
              <a:t>lekarskie wystawia się na okres, w którym ubezpieczony ze względu na jego stan zdrowia lub stan zdrowia członka rodziny powinien powstrzymać się od pracy, jednak nie dłuższy niż do dnia, w którym jest niezbędne przeprowadzenie ponownego badania stanu zdrowia ubezpieczonego lub członka rodziny</a:t>
            </a:r>
            <a:r>
              <a:rPr lang="pl-PL" dirty="0" smtClean="0">
                <a:solidFill>
                  <a:schemeClr val="tx1"/>
                </a:solidFill>
                <a:latin typeface="Times New Roman" panose="02020603050405020304" pitchFamily="18" charset="0"/>
                <a:cs typeface="Times New Roman" panose="02020603050405020304" pitchFamily="18" charset="0"/>
              </a:rPr>
              <a:t>.</a:t>
            </a:r>
            <a:r>
              <a:rPr lang="pl-PL" dirty="0">
                <a:solidFill>
                  <a:schemeClr val="tx1"/>
                </a:solidFill>
                <a:latin typeface="Times New Roman" panose="02020603050405020304" pitchFamily="18" charset="0"/>
                <a:cs typeface="Times New Roman" panose="02020603050405020304" pitchFamily="18" charset="0"/>
              </a:rPr>
              <a:t> </a:t>
            </a:r>
            <a:endParaRPr lang="pl-PL" dirty="0" smtClean="0">
              <a:solidFill>
                <a:schemeClr val="tx1"/>
              </a:solidFill>
              <a:latin typeface="Times New Roman" panose="02020603050405020304" pitchFamily="18" charset="0"/>
              <a:cs typeface="Times New Roman" panose="02020603050405020304" pitchFamily="18" charset="0"/>
            </a:endParaRPr>
          </a:p>
          <a:p>
            <a:pPr marL="0" indent="0">
              <a:buNone/>
            </a:pPr>
            <a:r>
              <a:rPr lang="pl-PL" dirty="0">
                <a:solidFill>
                  <a:schemeClr val="tx1"/>
                </a:solidFill>
                <a:latin typeface="Times New Roman" panose="02020603050405020304" pitchFamily="18" charset="0"/>
                <a:cs typeface="Times New Roman" panose="02020603050405020304" pitchFamily="18" charset="0"/>
              </a:rPr>
              <a:t>	</a:t>
            </a:r>
            <a:r>
              <a:rPr lang="pl-PL" dirty="0" smtClean="0">
                <a:solidFill>
                  <a:schemeClr val="tx1"/>
                </a:solidFill>
                <a:latin typeface="Times New Roman" panose="02020603050405020304" pitchFamily="18" charset="0"/>
                <a:cs typeface="Times New Roman" panose="02020603050405020304" pitchFamily="18" charset="0"/>
              </a:rPr>
              <a:t>W </a:t>
            </a:r>
            <a:r>
              <a:rPr lang="pl-PL" dirty="0">
                <a:solidFill>
                  <a:schemeClr val="tx1"/>
                </a:solidFill>
                <a:latin typeface="Times New Roman" panose="02020603050405020304" pitchFamily="18" charset="0"/>
                <a:cs typeface="Times New Roman" panose="02020603050405020304" pitchFamily="18" charset="0"/>
              </a:rPr>
              <a:t>przypadku stwierdzenia potrzeby przeprowadzenia rehabilitacji leczniczej wystawiający zaświadczenie lekarskie sporządza wniosek o rehabilitację leczniczą. </a:t>
            </a:r>
          </a:p>
        </p:txBody>
      </p:sp>
    </p:spTree>
    <p:extLst>
      <p:ext uri="{BB962C8B-B14F-4D97-AF65-F5344CB8AC3E}">
        <p14:creationId xmlns:p14="http://schemas.microsoft.com/office/powerpoint/2010/main" val="7255140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412776"/>
            <a:ext cx="8229600" cy="4713387"/>
          </a:xfrm>
        </p:spPr>
        <p:txBody>
          <a:bodyPr>
            <a:normAutofit/>
          </a:bodyPr>
          <a:lstStyle/>
          <a:p>
            <a:pPr marL="0" indent="0">
              <a:buNone/>
            </a:pPr>
            <a:r>
              <a:rPr lang="pl-PL" sz="2000" dirty="0" smtClean="0">
                <a:solidFill>
                  <a:schemeClr val="tx1"/>
                </a:solidFill>
                <a:latin typeface="Times New Roman" panose="02020603050405020304" pitchFamily="18" charset="0"/>
                <a:cs typeface="Times New Roman" panose="02020603050405020304" pitchFamily="18" charset="0"/>
              </a:rPr>
              <a:t>	Nie </a:t>
            </a:r>
            <a:r>
              <a:rPr lang="pl-PL" sz="2000" dirty="0">
                <a:solidFill>
                  <a:schemeClr val="tx1"/>
                </a:solidFill>
                <a:latin typeface="Times New Roman" panose="02020603050405020304" pitchFamily="18" charset="0"/>
                <a:cs typeface="Times New Roman" panose="02020603050405020304" pitchFamily="18" charset="0"/>
              </a:rPr>
              <a:t>później niż 60 dni przed zakończeniem okresu </a:t>
            </a:r>
            <a:r>
              <a:rPr lang="pl-PL" sz="2000" dirty="0" smtClean="0">
                <a:solidFill>
                  <a:schemeClr val="tx1"/>
                </a:solidFill>
                <a:latin typeface="Times New Roman" panose="02020603050405020304" pitchFamily="18" charset="0"/>
                <a:cs typeface="Times New Roman" panose="02020603050405020304" pitchFamily="18" charset="0"/>
              </a:rPr>
              <a:t>zasiłkowego</a:t>
            </a:r>
          </a:p>
          <a:p>
            <a:pPr marL="0" indent="0">
              <a:buNone/>
            </a:pPr>
            <a:r>
              <a:rPr lang="pl-PL" sz="2000" dirty="0" smtClean="0">
                <a:solidFill>
                  <a:schemeClr val="tx1"/>
                </a:solidFill>
                <a:latin typeface="Times New Roman" panose="02020603050405020304" pitchFamily="18" charset="0"/>
                <a:cs typeface="Times New Roman" panose="02020603050405020304" pitchFamily="18" charset="0"/>
              </a:rPr>
              <a:t>( </a:t>
            </a:r>
            <a:r>
              <a:rPr lang="pl-PL" sz="2000" dirty="0">
                <a:solidFill>
                  <a:schemeClr val="tx1"/>
                </a:solidFill>
                <a:latin typeface="Times New Roman" panose="02020603050405020304" pitchFamily="18" charset="0"/>
                <a:cs typeface="Times New Roman" panose="02020603050405020304" pitchFamily="18" charset="0"/>
              </a:rPr>
              <a:t>182 dni ) wystawiający zaświadczenie lekarskie przeprowadza badanie i ocenia, czy stan zdrowia ubezpieczonego uzasadnia:</a:t>
            </a:r>
          </a:p>
          <a:p>
            <a:pPr lvl="0"/>
            <a:r>
              <a:rPr lang="pl-PL" sz="2000" dirty="0">
                <a:solidFill>
                  <a:schemeClr val="tx1"/>
                </a:solidFill>
                <a:latin typeface="Times New Roman" panose="02020603050405020304" pitchFamily="18" charset="0"/>
                <a:cs typeface="Times New Roman" panose="02020603050405020304" pitchFamily="18" charset="0"/>
              </a:rPr>
              <a:t>zgłoszenie wniosku o ustalenie prawa do świadczenia rehabilitacyjnego;</a:t>
            </a:r>
          </a:p>
          <a:p>
            <a:pPr lvl="0"/>
            <a:r>
              <a:rPr lang="pl-PL" sz="2000" dirty="0">
                <a:solidFill>
                  <a:schemeClr val="tx1"/>
                </a:solidFill>
                <a:latin typeface="Times New Roman" panose="02020603050405020304" pitchFamily="18" charset="0"/>
                <a:cs typeface="Times New Roman" panose="02020603050405020304" pitchFamily="18" charset="0"/>
              </a:rPr>
              <a:t>zgłoszenie wniosku o ustalenie prawa do renty z tytułu niezdolności do pracy</a:t>
            </a:r>
            <a:r>
              <a:rPr lang="pl-PL" sz="2000" dirty="0" smtClean="0">
                <a:solidFill>
                  <a:schemeClr val="tx1"/>
                </a:solidFill>
                <a:latin typeface="Times New Roman" panose="02020603050405020304" pitchFamily="18" charset="0"/>
                <a:cs typeface="Times New Roman" panose="02020603050405020304" pitchFamily="18" charset="0"/>
              </a:rPr>
              <a:t>.</a:t>
            </a:r>
          </a:p>
          <a:p>
            <a:pPr lvl="0"/>
            <a:endParaRPr lang="pl-PL" sz="2000" dirty="0">
              <a:solidFill>
                <a:schemeClr val="tx1"/>
              </a:solidFill>
              <a:latin typeface="Times New Roman" panose="02020603050405020304" pitchFamily="18" charset="0"/>
              <a:cs typeface="Times New Roman" panose="02020603050405020304" pitchFamily="18" charset="0"/>
            </a:endParaRPr>
          </a:p>
          <a:p>
            <a:pPr marL="0" indent="0">
              <a:buNone/>
            </a:pPr>
            <a:r>
              <a:rPr lang="pl-PL" sz="2000" dirty="0" smtClean="0">
                <a:solidFill>
                  <a:schemeClr val="tx1"/>
                </a:solidFill>
                <a:latin typeface="Times New Roman" panose="02020603050405020304" pitchFamily="18" charset="0"/>
                <a:cs typeface="Times New Roman" panose="02020603050405020304" pitchFamily="18" charset="0"/>
              </a:rPr>
              <a:t>	Wystawiający </a:t>
            </a:r>
            <a:r>
              <a:rPr lang="pl-PL" sz="2000" dirty="0">
                <a:solidFill>
                  <a:schemeClr val="tx1"/>
                </a:solidFill>
                <a:latin typeface="Times New Roman" panose="02020603050405020304" pitchFamily="18" charset="0"/>
                <a:cs typeface="Times New Roman" panose="02020603050405020304" pitchFamily="18" charset="0"/>
              </a:rPr>
              <a:t>zaświadczenie lekarskie e –ZLA  </a:t>
            </a:r>
            <a:r>
              <a:rPr lang="pl-PL" sz="2000" dirty="0" smtClean="0">
                <a:solidFill>
                  <a:schemeClr val="tx1"/>
                </a:solidFill>
                <a:latin typeface="Times New Roman" panose="02020603050405020304" pitchFamily="18" charset="0"/>
                <a:cs typeface="Times New Roman" panose="02020603050405020304" pitchFamily="18" charset="0"/>
              </a:rPr>
              <a:t>wypełnia </a:t>
            </a:r>
            <a:r>
              <a:rPr lang="pl-PL" sz="2000" dirty="0">
                <a:solidFill>
                  <a:schemeClr val="tx1"/>
                </a:solidFill>
                <a:latin typeface="Times New Roman" panose="02020603050405020304" pitchFamily="18" charset="0"/>
                <a:cs typeface="Times New Roman" panose="02020603050405020304" pitchFamily="18" charset="0"/>
              </a:rPr>
              <a:t>zaświadczenie o stanie zdrowia dla celów świadczeń z ubezpieczenia społecznego, informując ubezpieczonego o potrzebie niezwłocznego zgłoszenia wniosku o ustalenie prawa do świadczenia rehabilitacyjnego lub prawa do renty z tytułu niezdolności do pracy</a:t>
            </a:r>
          </a:p>
        </p:txBody>
      </p:sp>
    </p:spTree>
    <p:extLst>
      <p:ext uri="{BB962C8B-B14F-4D97-AF65-F5344CB8AC3E}">
        <p14:creationId xmlns:p14="http://schemas.microsoft.com/office/powerpoint/2010/main" val="38120253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556792"/>
            <a:ext cx="8229600" cy="4569371"/>
          </a:xfrm>
        </p:spPr>
        <p:txBody>
          <a:bodyPr/>
          <a:lstStyle/>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	W </a:t>
            </a:r>
            <a:r>
              <a:rPr lang="pl-PL" dirty="0">
                <a:solidFill>
                  <a:schemeClr val="tx1"/>
                </a:solidFill>
                <a:latin typeface="Times New Roman" panose="02020603050405020304" pitchFamily="18" charset="0"/>
                <a:cs typeface="Times New Roman" panose="02020603050405020304" pitchFamily="18" charset="0"/>
              </a:rPr>
              <a:t>przypadku gdy ubezpieczony ma ubezpieczenie z dwóch lub więcej tytułów wystawiający zaświadczenie lekarskie wystawia na wniosek ubezpieczonego odpowiednią liczbę zaświadczeń lekarskich</a:t>
            </a:r>
            <a:r>
              <a:rPr lang="pl-PL" dirty="0" smtClean="0">
                <a:solidFill>
                  <a:schemeClr val="tx1"/>
                </a:solidFill>
                <a:latin typeface="Times New Roman" panose="02020603050405020304" pitchFamily="18" charset="0"/>
                <a:cs typeface="Times New Roman" panose="02020603050405020304" pitchFamily="18" charset="0"/>
              </a:rPr>
              <a:t>.</a:t>
            </a:r>
          </a:p>
          <a:p>
            <a:pPr marL="0" indent="0" algn="just">
              <a:buNone/>
            </a:pPr>
            <a:endParaRPr lang="pl-PL" dirty="0">
              <a:solidFill>
                <a:schemeClr val="tx1"/>
              </a:solidFill>
              <a:latin typeface="Times New Roman" panose="02020603050405020304" pitchFamily="18" charset="0"/>
              <a:cs typeface="Times New Roman" panose="02020603050405020304" pitchFamily="18" charset="0"/>
            </a:endParaRPr>
          </a:p>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	Zaświadczenie </a:t>
            </a:r>
            <a:r>
              <a:rPr lang="pl-PL" dirty="0">
                <a:solidFill>
                  <a:schemeClr val="tx1"/>
                </a:solidFill>
                <a:latin typeface="Times New Roman" panose="02020603050405020304" pitchFamily="18" charset="0"/>
                <a:cs typeface="Times New Roman" panose="02020603050405020304" pitchFamily="18" charset="0"/>
              </a:rPr>
              <a:t>lekarskie dla kolejnego płatnika zasiłku, potwierdzające wcześniej orzeczoną dla innego płatnika niezdolność do pracy, może być wystawione na wniosek ubezpieczonego w terminie późniejszym.</a:t>
            </a:r>
          </a:p>
          <a:p>
            <a:pPr marL="0" indent="0" algn="just">
              <a:buNone/>
            </a:pPr>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01061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268760"/>
            <a:ext cx="8229600" cy="4857403"/>
          </a:xfrm>
        </p:spPr>
        <p:txBody>
          <a:bodyPr>
            <a:noAutofit/>
          </a:bodyPr>
          <a:lstStyle/>
          <a:p>
            <a:pPr marL="0" indent="0">
              <a:buNone/>
            </a:pPr>
            <a:r>
              <a:rPr lang="pl-PL" sz="2000" dirty="0" smtClean="0">
                <a:solidFill>
                  <a:schemeClr val="tx1"/>
                </a:solidFill>
                <a:latin typeface="Times New Roman" panose="02020603050405020304" pitchFamily="18" charset="0"/>
                <a:cs typeface="Times New Roman" panose="02020603050405020304" pitchFamily="18" charset="0"/>
              </a:rPr>
              <a:t>	Zakład  </a:t>
            </a:r>
            <a:r>
              <a:rPr lang="pl-PL" sz="2000" dirty="0">
                <a:solidFill>
                  <a:schemeClr val="tx1"/>
                </a:solidFill>
                <a:latin typeface="Times New Roman" panose="02020603050405020304" pitchFamily="18" charset="0"/>
                <a:cs typeface="Times New Roman" panose="02020603050405020304" pitchFamily="18" charset="0"/>
              </a:rPr>
              <a:t>w celu wystawienia zaświadczenia lekarskiego udostępnia </a:t>
            </a:r>
            <a:r>
              <a:rPr lang="pl-PL" sz="2000" u="sng" dirty="0">
                <a:solidFill>
                  <a:schemeClr val="tx1"/>
                </a:solidFill>
                <a:latin typeface="Times New Roman" panose="02020603050405020304" pitchFamily="18" charset="0"/>
                <a:cs typeface="Times New Roman" panose="02020603050405020304" pitchFamily="18" charset="0"/>
              </a:rPr>
              <a:t>bezpłatnie</a:t>
            </a:r>
            <a:r>
              <a:rPr lang="pl-PL" sz="2000" dirty="0">
                <a:solidFill>
                  <a:schemeClr val="tx1"/>
                </a:solidFill>
                <a:latin typeface="Times New Roman" panose="02020603050405020304" pitchFamily="18" charset="0"/>
                <a:cs typeface="Times New Roman" panose="02020603050405020304" pitchFamily="18" charset="0"/>
              </a:rPr>
              <a:t> wystawiającemu zaświadczenie lekarskie dane zgromadzone Centralnych Rejestrach:</a:t>
            </a:r>
          </a:p>
          <a:p>
            <a:pPr lvl="0"/>
            <a:r>
              <a:rPr lang="pl-PL" sz="2000" dirty="0">
                <a:solidFill>
                  <a:schemeClr val="tx1"/>
                </a:solidFill>
                <a:latin typeface="Times New Roman" panose="02020603050405020304" pitchFamily="18" charset="0"/>
                <a:cs typeface="Times New Roman" panose="02020603050405020304" pitchFamily="18" charset="0"/>
              </a:rPr>
              <a:t>imię, nazwisko, datę urodzenia i adres zamieszkania ubezpieczonego, </a:t>
            </a:r>
          </a:p>
          <a:p>
            <a:pPr lvl="0"/>
            <a:r>
              <a:rPr lang="pl-PL" sz="2000" dirty="0">
                <a:solidFill>
                  <a:schemeClr val="tx1"/>
                </a:solidFill>
                <a:latin typeface="Times New Roman" panose="02020603050405020304" pitchFamily="18" charset="0"/>
                <a:cs typeface="Times New Roman" panose="02020603050405020304" pitchFamily="18" charset="0"/>
              </a:rPr>
              <a:t>nazwę skróconą płatnika oraz NIP,</a:t>
            </a:r>
          </a:p>
          <a:p>
            <a:pPr lvl="0"/>
            <a:r>
              <a:rPr lang="pl-PL" sz="2000" dirty="0">
                <a:solidFill>
                  <a:schemeClr val="tx1"/>
                </a:solidFill>
                <a:latin typeface="Times New Roman" panose="02020603050405020304" pitchFamily="18" charset="0"/>
                <a:cs typeface="Times New Roman" panose="02020603050405020304" pitchFamily="18" charset="0"/>
              </a:rPr>
              <a:t>datę urodzenia chorego członka rodziny i stopień jego pokrewieństwa z ubezpieczonym, </a:t>
            </a:r>
          </a:p>
          <a:p>
            <a:pPr lvl="0"/>
            <a:r>
              <a:rPr lang="pl-PL" sz="2000" dirty="0">
                <a:solidFill>
                  <a:schemeClr val="tx1"/>
                </a:solidFill>
                <a:latin typeface="Times New Roman" panose="02020603050405020304" pitchFamily="18" charset="0"/>
                <a:cs typeface="Times New Roman" panose="02020603050405020304" pitchFamily="18" charset="0"/>
              </a:rPr>
              <a:t>informacje o wcześniejszych zaświadczeniach lekarskich wystawionych ubezpieczonemu. </a:t>
            </a:r>
          </a:p>
          <a:p>
            <a:pPr marL="0" indent="0">
              <a:buNone/>
            </a:pPr>
            <a:r>
              <a:rPr lang="pl-PL" sz="2000" dirty="0">
                <a:solidFill>
                  <a:schemeClr val="tx1"/>
                </a:solidFill>
                <a:latin typeface="Times New Roman" panose="02020603050405020304" pitchFamily="18" charset="0"/>
                <a:cs typeface="Times New Roman" panose="02020603050405020304" pitchFamily="18" charset="0"/>
              </a:rPr>
              <a:t> </a:t>
            </a:r>
          </a:p>
          <a:p>
            <a:pPr marL="0" indent="0">
              <a:buNone/>
            </a:pPr>
            <a:r>
              <a:rPr lang="pl-PL" sz="2000" dirty="0" smtClean="0">
                <a:solidFill>
                  <a:schemeClr val="tx1"/>
                </a:solidFill>
                <a:latin typeface="Times New Roman" panose="02020603050405020304" pitchFamily="18" charset="0"/>
                <a:cs typeface="Times New Roman" panose="02020603050405020304" pitchFamily="18" charset="0"/>
              </a:rPr>
              <a:t>	Wystawiający </a:t>
            </a:r>
            <a:r>
              <a:rPr lang="pl-PL" sz="2000" dirty="0">
                <a:solidFill>
                  <a:schemeClr val="tx1"/>
                </a:solidFill>
                <a:latin typeface="Times New Roman" panose="02020603050405020304" pitchFamily="18" charset="0"/>
                <a:cs typeface="Times New Roman" panose="02020603050405020304" pitchFamily="18" charset="0"/>
              </a:rPr>
              <a:t>zaświadczenie lekarskie potwierdza u ubezpieczonego prawidłowość i aktualność zgromadzonych danych. </a:t>
            </a:r>
          </a:p>
          <a:p>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64692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196752"/>
            <a:ext cx="8229600" cy="4929411"/>
          </a:xfrm>
        </p:spPr>
        <p:txBody>
          <a:bodyPr>
            <a:normAutofit/>
          </a:bodyPr>
          <a:lstStyle/>
          <a:p>
            <a:pPr marL="0" indent="0">
              <a:buNone/>
            </a:pPr>
            <a:r>
              <a:rPr lang="pl-PL" dirty="0" smtClean="0">
                <a:solidFill>
                  <a:schemeClr val="tx1"/>
                </a:solidFill>
                <a:latin typeface="Times New Roman" panose="02020603050405020304" pitchFamily="18" charset="0"/>
                <a:cs typeface="Times New Roman" panose="02020603050405020304" pitchFamily="18" charset="0"/>
              </a:rPr>
              <a:t>	</a:t>
            </a:r>
          </a:p>
          <a:p>
            <a:pPr marL="0" indent="0">
              <a:buNone/>
            </a:pPr>
            <a:r>
              <a:rPr lang="pl-PL" sz="2000" dirty="0">
                <a:solidFill>
                  <a:schemeClr val="tx1"/>
                </a:solidFill>
                <a:latin typeface="Times New Roman" panose="02020603050405020304" pitchFamily="18" charset="0"/>
                <a:cs typeface="Times New Roman" panose="02020603050405020304" pitchFamily="18" charset="0"/>
              </a:rPr>
              <a:t>	</a:t>
            </a:r>
            <a:r>
              <a:rPr lang="pl-PL" sz="2000" dirty="0" smtClean="0">
                <a:solidFill>
                  <a:schemeClr val="tx1"/>
                </a:solidFill>
                <a:latin typeface="Times New Roman" panose="02020603050405020304" pitchFamily="18" charset="0"/>
                <a:cs typeface="Times New Roman" panose="02020603050405020304" pitchFamily="18" charset="0"/>
              </a:rPr>
              <a:t>Na </a:t>
            </a:r>
            <a:r>
              <a:rPr lang="pl-PL" sz="2000" dirty="0">
                <a:solidFill>
                  <a:schemeClr val="tx1"/>
                </a:solidFill>
                <a:latin typeface="Times New Roman" panose="02020603050405020304" pitchFamily="18" charset="0"/>
                <a:cs typeface="Times New Roman" panose="02020603050405020304" pitchFamily="18" charset="0"/>
              </a:rPr>
              <a:t>żądanie ubezpieczonego oraz w przypadku gdy płatnik składek nie posiada profilu informacyjnego wystawiający zaświadczenie lekarskie przekazuje ubezpieczonemu wydruk wystawionego zaświadczenia lekarskiego z systemu teleinformatycznego, opatrzony podpisem i pieczątką.</a:t>
            </a:r>
          </a:p>
          <a:p>
            <a:endParaRPr lang="pl-PL" sz="2000" dirty="0">
              <a:solidFill>
                <a:schemeClr val="tx1"/>
              </a:solidFill>
              <a:latin typeface="Times New Roman" panose="02020603050405020304" pitchFamily="18" charset="0"/>
              <a:cs typeface="Times New Roman" panose="02020603050405020304" pitchFamily="18" charset="0"/>
            </a:endParaRPr>
          </a:p>
          <a:p>
            <a:pPr marL="0" indent="0">
              <a:buNone/>
            </a:pPr>
            <a:r>
              <a:rPr lang="pl-PL" sz="2000" dirty="0" smtClean="0">
                <a:solidFill>
                  <a:schemeClr val="tx1"/>
                </a:solidFill>
                <a:latin typeface="Times New Roman" panose="02020603050405020304" pitchFamily="18" charset="0"/>
                <a:cs typeface="Times New Roman" panose="02020603050405020304" pitchFamily="18" charset="0"/>
              </a:rPr>
              <a:t>	</a:t>
            </a:r>
          </a:p>
          <a:p>
            <a:pPr marL="0" indent="0">
              <a:buNone/>
            </a:pPr>
            <a:r>
              <a:rPr lang="pl-PL" sz="2000" dirty="0">
                <a:solidFill>
                  <a:schemeClr val="tx1"/>
                </a:solidFill>
                <a:latin typeface="Times New Roman" panose="02020603050405020304" pitchFamily="18" charset="0"/>
                <a:cs typeface="Times New Roman" panose="02020603050405020304" pitchFamily="18" charset="0"/>
              </a:rPr>
              <a:t>	</a:t>
            </a:r>
            <a:r>
              <a:rPr lang="pl-PL" sz="2000" dirty="0" smtClean="0">
                <a:solidFill>
                  <a:schemeClr val="tx1"/>
                </a:solidFill>
                <a:latin typeface="Times New Roman" panose="02020603050405020304" pitchFamily="18" charset="0"/>
                <a:cs typeface="Times New Roman" panose="02020603050405020304" pitchFamily="18" charset="0"/>
              </a:rPr>
              <a:t>W </a:t>
            </a:r>
            <a:r>
              <a:rPr lang="pl-PL" sz="2000" dirty="0">
                <a:solidFill>
                  <a:schemeClr val="tx1"/>
                </a:solidFill>
                <a:latin typeface="Times New Roman" panose="02020603050405020304" pitchFamily="18" charset="0"/>
                <a:cs typeface="Times New Roman" panose="02020603050405020304" pitchFamily="18" charset="0"/>
              </a:rPr>
              <a:t>przypadku gdy wystawienie zaświadczenia lekarskiego w formie dokumentu elektronicznego, nie jest możliwe, ( np. brak dostępu do Internetu ) wystawiający zaświadczenie lekarskie w dniu badania przekazuje ubezpieczonemu zaświadczenie lekarskie wystawione na formularzu zaświadczenia lekarskiego wydrukowanym z systemu teleinformatycznego, opatrzone jego podpisem i pieczątką. </a:t>
            </a:r>
          </a:p>
          <a:p>
            <a:pPr marL="0" indent="0">
              <a:buNone/>
            </a:pPr>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9901101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412776"/>
            <a:ext cx="8229600" cy="4713387"/>
          </a:xfrm>
        </p:spPr>
        <p:txBody>
          <a:bodyPr>
            <a:normAutofit/>
          </a:bodyPr>
          <a:lstStyle/>
          <a:p>
            <a:pPr marL="0" indent="0" algn="just">
              <a:buNone/>
            </a:pPr>
            <a:r>
              <a:rPr lang="pl-PL" sz="2000" dirty="0">
                <a:solidFill>
                  <a:schemeClr val="tx1"/>
                </a:solidFill>
                <a:latin typeface="Times New Roman" panose="02020603050405020304" pitchFamily="18" charset="0"/>
                <a:cs typeface="Times New Roman" panose="02020603050405020304" pitchFamily="18" charset="0"/>
              </a:rPr>
              <a:t>	</a:t>
            </a:r>
            <a:r>
              <a:rPr lang="pl-PL" sz="2000" dirty="0" smtClean="0">
                <a:solidFill>
                  <a:schemeClr val="tx1"/>
                </a:solidFill>
                <a:latin typeface="Times New Roman" panose="02020603050405020304" pitchFamily="18" charset="0"/>
                <a:cs typeface="Times New Roman" panose="02020603050405020304" pitchFamily="18" charset="0"/>
              </a:rPr>
              <a:t>Wystawiający </a:t>
            </a:r>
            <a:r>
              <a:rPr lang="pl-PL" sz="2000" dirty="0">
                <a:solidFill>
                  <a:schemeClr val="tx1"/>
                </a:solidFill>
                <a:latin typeface="Times New Roman" panose="02020603050405020304" pitchFamily="18" charset="0"/>
                <a:cs typeface="Times New Roman" panose="02020603050405020304" pitchFamily="18" charset="0"/>
              </a:rPr>
              <a:t>zaświadczenie lekarskie, </a:t>
            </a:r>
            <a:r>
              <a:rPr lang="pl-PL" sz="2000" u="sng" dirty="0">
                <a:solidFill>
                  <a:schemeClr val="tx1"/>
                </a:solidFill>
                <a:latin typeface="Times New Roman" panose="02020603050405020304" pitchFamily="18" charset="0"/>
                <a:cs typeface="Times New Roman" panose="02020603050405020304" pitchFamily="18" charset="0"/>
              </a:rPr>
              <a:t>w terminie 3 dni roboczych</a:t>
            </a:r>
            <a:r>
              <a:rPr lang="pl-PL" sz="2000" dirty="0">
                <a:solidFill>
                  <a:schemeClr val="tx1"/>
                </a:solidFill>
                <a:latin typeface="Times New Roman" panose="02020603050405020304" pitchFamily="18" charset="0"/>
                <a:cs typeface="Times New Roman" panose="02020603050405020304" pitchFamily="18" charset="0"/>
              </a:rPr>
              <a:t> od dnia wystawienia zaświadczenia lekarskiego przekazuje na elektroniczną skrzynkę podawczą Zakładu Ubezpieczeń Społecznych zaświadczenie lekarskie</a:t>
            </a:r>
            <a:r>
              <a:rPr lang="pl-PL" sz="2000" dirty="0" smtClean="0">
                <a:solidFill>
                  <a:schemeClr val="tx1"/>
                </a:solidFill>
                <a:latin typeface="Times New Roman" panose="02020603050405020304" pitchFamily="18" charset="0"/>
                <a:cs typeface="Times New Roman" panose="02020603050405020304" pitchFamily="18" charset="0"/>
              </a:rPr>
              <a:t>.</a:t>
            </a:r>
          </a:p>
          <a:p>
            <a:pPr marL="0" indent="0" algn="just">
              <a:buNone/>
            </a:pPr>
            <a:r>
              <a:rPr lang="pl-PL" sz="2000" dirty="0" smtClean="0">
                <a:solidFill>
                  <a:schemeClr val="tx1"/>
                </a:solidFill>
                <a:latin typeface="Times New Roman" panose="02020603050405020304" pitchFamily="18" charset="0"/>
                <a:cs typeface="Times New Roman" panose="02020603050405020304" pitchFamily="18" charset="0"/>
              </a:rPr>
              <a:t>	Jeżeli </a:t>
            </a:r>
            <a:r>
              <a:rPr lang="pl-PL" sz="2000" dirty="0">
                <a:solidFill>
                  <a:schemeClr val="tx1"/>
                </a:solidFill>
                <a:latin typeface="Times New Roman" panose="02020603050405020304" pitchFamily="18" charset="0"/>
                <a:cs typeface="Times New Roman" panose="02020603050405020304" pitchFamily="18" charset="0"/>
              </a:rPr>
              <a:t>przekazanie zaświadczenia lekarskiego w tym terminie nie jest możliwe, w szczególności w przypadku braku możliwości dostępu do Internetu, wystawiający zaświadczenie lekarskie przekazuje zaświadczenie lekarskie nie później niż w terminie 3 dni roboczych od ustania przyczyn uniemożliwiających przekazanie zaświadczenia lekarskiego. </a:t>
            </a:r>
          </a:p>
          <a:p>
            <a:pPr marL="0" indent="0" algn="just">
              <a:buNone/>
            </a:pPr>
            <a:endParaRPr lang="pl-PL" sz="2000" dirty="0" smtClean="0">
              <a:solidFill>
                <a:schemeClr val="tx1"/>
              </a:solidFill>
              <a:latin typeface="Times New Roman" panose="02020603050405020304" pitchFamily="18" charset="0"/>
              <a:cs typeface="Times New Roman" panose="02020603050405020304" pitchFamily="18" charset="0"/>
            </a:endParaRPr>
          </a:p>
          <a:p>
            <a:pPr marL="0" indent="0" algn="just">
              <a:buNone/>
            </a:pPr>
            <a:r>
              <a:rPr lang="pl-PL" sz="2000" dirty="0" smtClean="0">
                <a:solidFill>
                  <a:schemeClr val="tx1"/>
                </a:solidFill>
                <a:latin typeface="Times New Roman" panose="02020603050405020304" pitchFamily="18" charset="0"/>
                <a:cs typeface="Times New Roman" panose="02020603050405020304" pitchFamily="18" charset="0"/>
              </a:rPr>
              <a:t>	Zakład Ubezpieczeń Społecznych prowadzi </a:t>
            </a:r>
            <a:r>
              <a:rPr lang="pl-PL" sz="2000" dirty="0">
                <a:solidFill>
                  <a:schemeClr val="tx1"/>
                </a:solidFill>
                <a:latin typeface="Times New Roman" panose="02020603050405020304" pitchFamily="18" charset="0"/>
                <a:cs typeface="Times New Roman" panose="02020603050405020304" pitchFamily="18" charset="0"/>
              </a:rPr>
              <a:t>rejestr zaświadczeń lekarskich. </a:t>
            </a:r>
          </a:p>
          <a:p>
            <a:pPr algn="just"/>
            <a:endParaRPr lang="pl-PL"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041244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124744"/>
            <a:ext cx="8229600" cy="5001419"/>
          </a:xfrm>
        </p:spPr>
        <p:txBody>
          <a:bodyPr>
            <a:normAutofit fontScale="92500" lnSpcReduction="20000"/>
          </a:bodyPr>
          <a:lstStyle/>
          <a:p>
            <a:pPr marL="0" indent="0">
              <a:buNone/>
            </a:pPr>
            <a:r>
              <a:rPr lang="pl-PL" dirty="0" smtClean="0"/>
              <a:t>	</a:t>
            </a:r>
            <a:r>
              <a:rPr lang="pl-PL" dirty="0" smtClean="0">
                <a:solidFill>
                  <a:schemeClr val="tx1"/>
                </a:solidFill>
                <a:latin typeface="Times New Roman" panose="02020603050405020304" pitchFamily="18" charset="0"/>
                <a:cs typeface="Times New Roman" panose="02020603050405020304" pitchFamily="18" charset="0"/>
              </a:rPr>
              <a:t>W zaświadczeniu </a:t>
            </a:r>
            <a:r>
              <a:rPr lang="pl-PL" dirty="0">
                <a:solidFill>
                  <a:schemeClr val="tx1"/>
                </a:solidFill>
                <a:latin typeface="Times New Roman" panose="02020603050405020304" pitchFamily="18" charset="0"/>
                <a:cs typeface="Times New Roman" panose="02020603050405020304" pitchFamily="18" charset="0"/>
              </a:rPr>
              <a:t>lekarskim należy podać informacje - mające wpływ na prawo do zasiłku chorobowego lub jego wysokość - z zastosowaniem następujących kodów literowych:</a:t>
            </a:r>
          </a:p>
          <a:p>
            <a:pPr lvl="0"/>
            <a:r>
              <a:rPr lang="pl-PL" b="1" dirty="0" smtClean="0">
                <a:solidFill>
                  <a:schemeClr val="tx1"/>
                </a:solidFill>
                <a:latin typeface="Times New Roman" panose="02020603050405020304" pitchFamily="18" charset="0"/>
                <a:cs typeface="Times New Roman" panose="02020603050405020304" pitchFamily="18" charset="0"/>
              </a:rPr>
              <a:t>kod </a:t>
            </a:r>
            <a:r>
              <a:rPr lang="pl-PL" b="1" dirty="0">
                <a:solidFill>
                  <a:schemeClr val="tx1"/>
                </a:solidFill>
                <a:latin typeface="Times New Roman" panose="02020603050405020304" pitchFamily="18" charset="0"/>
                <a:cs typeface="Times New Roman" panose="02020603050405020304" pitchFamily="18" charset="0"/>
              </a:rPr>
              <a:t>A</a:t>
            </a:r>
            <a:r>
              <a:rPr lang="pl-PL" dirty="0">
                <a:solidFill>
                  <a:schemeClr val="tx1"/>
                </a:solidFill>
                <a:latin typeface="Times New Roman" panose="02020603050405020304" pitchFamily="18" charset="0"/>
                <a:cs typeface="Times New Roman" panose="02020603050405020304" pitchFamily="18" charset="0"/>
              </a:rPr>
              <a:t> - oznacza niezdolność do pracy powstałą po przerwie </a:t>
            </a:r>
            <a:r>
              <a:rPr lang="pl-PL" dirty="0" smtClean="0">
                <a:solidFill>
                  <a:schemeClr val="tx1"/>
                </a:solidFill>
                <a:latin typeface="Times New Roman" panose="02020603050405020304" pitchFamily="18" charset="0"/>
                <a:cs typeface="Times New Roman" panose="02020603050405020304" pitchFamily="18" charset="0"/>
              </a:rPr>
              <a:t>nieprzekraczającej </a:t>
            </a:r>
            <a:r>
              <a:rPr lang="pl-PL" dirty="0">
                <a:solidFill>
                  <a:schemeClr val="tx1"/>
                </a:solidFill>
                <a:latin typeface="Times New Roman" panose="02020603050405020304" pitchFamily="18" charset="0"/>
                <a:cs typeface="Times New Roman" panose="02020603050405020304" pitchFamily="18" charset="0"/>
              </a:rPr>
              <a:t>60 dni - spowodowaną tą samą chorobą, która była przyczyną niezdolności do pracy przed przerwą;</a:t>
            </a:r>
          </a:p>
          <a:p>
            <a:pPr lvl="0"/>
            <a:r>
              <a:rPr lang="pl-PL" b="1" dirty="0" smtClean="0">
                <a:solidFill>
                  <a:schemeClr val="tx1"/>
                </a:solidFill>
                <a:latin typeface="Times New Roman" panose="02020603050405020304" pitchFamily="18" charset="0"/>
                <a:cs typeface="Times New Roman" panose="02020603050405020304" pitchFamily="18" charset="0"/>
              </a:rPr>
              <a:t>kod </a:t>
            </a:r>
            <a:r>
              <a:rPr lang="pl-PL" b="1" dirty="0">
                <a:solidFill>
                  <a:schemeClr val="tx1"/>
                </a:solidFill>
                <a:latin typeface="Times New Roman" panose="02020603050405020304" pitchFamily="18" charset="0"/>
                <a:cs typeface="Times New Roman" panose="02020603050405020304" pitchFamily="18" charset="0"/>
              </a:rPr>
              <a:t>B</a:t>
            </a:r>
            <a:r>
              <a:rPr lang="pl-PL" dirty="0">
                <a:solidFill>
                  <a:schemeClr val="tx1"/>
                </a:solidFill>
                <a:latin typeface="Times New Roman" panose="02020603050405020304" pitchFamily="18" charset="0"/>
                <a:cs typeface="Times New Roman" panose="02020603050405020304" pitchFamily="18" charset="0"/>
              </a:rPr>
              <a:t> - oznacza niezdolność do pracy przypadającą w okresie ciąży;</a:t>
            </a:r>
          </a:p>
          <a:p>
            <a:pPr lvl="0"/>
            <a:r>
              <a:rPr lang="pl-PL" b="1" dirty="0">
                <a:solidFill>
                  <a:schemeClr val="tx1"/>
                </a:solidFill>
                <a:latin typeface="Times New Roman" panose="02020603050405020304" pitchFamily="18" charset="0"/>
                <a:cs typeface="Times New Roman" panose="02020603050405020304" pitchFamily="18" charset="0"/>
              </a:rPr>
              <a:t>kod C </a:t>
            </a:r>
            <a:r>
              <a:rPr lang="pl-PL" dirty="0">
                <a:solidFill>
                  <a:schemeClr val="tx1"/>
                </a:solidFill>
                <a:latin typeface="Times New Roman" panose="02020603050405020304" pitchFamily="18" charset="0"/>
                <a:cs typeface="Times New Roman" panose="02020603050405020304" pitchFamily="18" charset="0"/>
              </a:rPr>
              <a:t>- oznacza niezdolność do pracy spowodowaną nadużyciem alkoholu;</a:t>
            </a:r>
          </a:p>
          <a:p>
            <a:pPr lvl="0"/>
            <a:r>
              <a:rPr lang="pl-PL" b="1" dirty="0">
                <a:solidFill>
                  <a:schemeClr val="tx1"/>
                </a:solidFill>
                <a:latin typeface="Times New Roman" panose="02020603050405020304" pitchFamily="18" charset="0"/>
                <a:cs typeface="Times New Roman" panose="02020603050405020304" pitchFamily="18" charset="0"/>
              </a:rPr>
              <a:t>kod D</a:t>
            </a:r>
            <a:r>
              <a:rPr lang="pl-PL" dirty="0">
                <a:solidFill>
                  <a:schemeClr val="tx1"/>
                </a:solidFill>
                <a:latin typeface="Times New Roman" panose="02020603050405020304" pitchFamily="18" charset="0"/>
                <a:cs typeface="Times New Roman" panose="02020603050405020304" pitchFamily="18" charset="0"/>
              </a:rPr>
              <a:t> - oznacza niezdolność do pracy spowodowaną gruźlicą;</a:t>
            </a:r>
          </a:p>
          <a:p>
            <a:pPr lvl="0"/>
            <a:r>
              <a:rPr lang="pl-PL" b="1" dirty="0">
                <a:solidFill>
                  <a:schemeClr val="tx1"/>
                </a:solidFill>
                <a:latin typeface="Times New Roman" panose="02020603050405020304" pitchFamily="18" charset="0"/>
                <a:cs typeface="Times New Roman" panose="02020603050405020304" pitchFamily="18" charset="0"/>
              </a:rPr>
              <a:t>kod E</a:t>
            </a:r>
            <a:r>
              <a:rPr lang="pl-PL" dirty="0">
                <a:solidFill>
                  <a:schemeClr val="tx1"/>
                </a:solidFill>
                <a:latin typeface="Times New Roman" panose="02020603050405020304" pitchFamily="18" charset="0"/>
                <a:cs typeface="Times New Roman" panose="02020603050405020304" pitchFamily="18" charset="0"/>
              </a:rPr>
              <a:t> - oznacza niezdolność do pracy spowodowaną chorobą zakaźną. </a:t>
            </a:r>
            <a:endParaRPr lang="pl-PL" dirty="0" smtClean="0">
              <a:solidFill>
                <a:schemeClr val="tx1"/>
              </a:solidFill>
              <a:latin typeface="Times New Roman" panose="02020603050405020304" pitchFamily="18" charset="0"/>
              <a:cs typeface="Times New Roman" panose="02020603050405020304" pitchFamily="18" charset="0"/>
            </a:endParaRPr>
          </a:p>
          <a:p>
            <a:pPr lvl="0"/>
            <a:endParaRPr lang="pl-PL" dirty="0">
              <a:solidFill>
                <a:schemeClr val="tx1"/>
              </a:solidFill>
              <a:latin typeface="Times New Roman" panose="02020603050405020304" pitchFamily="18" charset="0"/>
              <a:cs typeface="Times New Roman" panose="02020603050405020304" pitchFamily="18" charset="0"/>
            </a:endParaRPr>
          </a:p>
          <a:p>
            <a:pPr marL="0" indent="0">
              <a:buNone/>
            </a:pPr>
            <a:r>
              <a:rPr lang="pl-PL" dirty="0" smtClean="0">
                <a:solidFill>
                  <a:schemeClr val="tx1"/>
                </a:solidFill>
                <a:latin typeface="Times New Roman" panose="02020603050405020304" pitchFamily="18" charset="0"/>
                <a:cs typeface="Times New Roman" panose="02020603050405020304" pitchFamily="18" charset="0"/>
              </a:rPr>
              <a:t>	W </a:t>
            </a:r>
            <a:r>
              <a:rPr lang="pl-PL" dirty="0">
                <a:solidFill>
                  <a:schemeClr val="tx1"/>
                </a:solidFill>
                <a:latin typeface="Times New Roman" panose="02020603050405020304" pitchFamily="18" charset="0"/>
                <a:cs typeface="Times New Roman" panose="02020603050405020304" pitchFamily="18" charset="0"/>
              </a:rPr>
              <a:t>zaświadczeniu lekarskim, na pisemny wniosek ubezpieczonego, nie umieszcza się kodu </a:t>
            </a:r>
            <a:r>
              <a:rPr lang="pl-PL" b="1" dirty="0">
                <a:solidFill>
                  <a:schemeClr val="tx1"/>
                </a:solidFill>
                <a:latin typeface="Times New Roman" panose="02020603050405020304" pitchFamily="18" charset="0"/>
                <a:cs typeface="Times New Roman" panose="02020603050405020304" pitchFamily="18" charset="0"/>
              </a:rPr>
              <a:t>B</a:t>
            </a:r>
            <a:r>
              <a:rPr lang="pl-PL" dirty="0">
                <a:solidFill>
                  <a:schemeClr val="tx1"/>
                </a:solidFill>
                <a:latin typeface="Times New Roman" panose="02020603050405020304" pitchFamily="18" charset="0"/>
                <a:cs typeface="Times New Roman" panose="02020603050405020304" pitchFamily="18" charset="0"/>
              </a:rPr>
              <a:t> i </a:t>
            </a:r>
            <a:r>
              <a:rPr lang="pl-PL" b="1" dirty="0">
                <a:solidFill>
                  <a:schemeClr val="tx1"/>
                </a:solidFill>
                <a:latin typeface="Times New Roman" panose="02020603050405020304" pitchFamily="18" charset="0"/>
                <a:cs typeface="Times New Roman" panose="02020603050405020304" pitchFamily="18" charset="0"/>
              </a:rPr>
              <a:t>D</a:t>
            </a:r>
            <a:r>
              <a:rPr lang="pl-PL" dirty="0">
                <a:solidFill>
                  <a:schemeClr val="tx1"/>
                </a:solidFill>
                <a:latin typeface="Times New Roman" panose="02020603050405020304" pitchFamily="18" charset="0"/>
                <a:cs typeface="Times New Roman" panose="02020603050405020304" pitchFamily="18" charset="0"/>
              </a:rPr>
              <a:t>.</a:t>
            </a:r>
          </a:p>
          <a:p>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03812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altLang="pl-PL" sz="2000" dirty="0">
                <a:latin typeface="Times New Roman" pitchFamily="18" charset="0"/>
              </a:rPr>
              <a:t>PODSTAWY PRAWNE ORZECZNICTWA </a:t>
            </a:r>
            <a:r>
              <a:rPr lang="pl-PL" altLang="pl-PL" sz="2000" dirty="0" smtClean="0">
                <a:latin typeface="Times New Roman" pitchFamily="18" charset="0"/>
              </a:rPr>
              <a:t>LEKARSKIEGO c.d.</a:t>
            </a:r>
            <a:endParaRPr lang="pl-PL" sz="2000" dirty="0"/>
          </a:p>
        </p:txBody>
      </p:sp>
      <p:sp>
        <p:nvSpPr>
          <p:cNvPr id="3" name="Symbol zastępczy zawartości 2"/>
          <p:cNvSpPr>
            <a:spLocks noGrp="1"/>
          </p:cNvSpPr>
          <p:nvPr>
            <p:ph idx="1"/>
          </p:nvPr>
        </p:nvSpPr>
        <p:spPr/>
        <p:txBody>
          <a:bodyPr>
            <a:normAutofit/>
          </a:bodyPr>
          <a:lstStyle/>
          <a:p>
            <a:r>
              <a:rPr lang="pl-PL" altLang="pl-PL" sz="1400" u="sng" dirty="0">
                <a:solidFill>
                  <a:schemeClr val="tx1"/>
                </a:solidFill>
                <a:latin typeface="Times New Roman" pitchFamily="18" charset="0"/>
                <a:cs typeface="Times New Roman" panose="02020603050405020304" pitchFamily="18" charset="0"/>
              </a:rPr>
              <a:t>USTAWA</a:t>
            </a:r>
            <a:r>
              <a:rPr lang="pl-PL" altLang="pl-PL" sz="1400" dirty="0">
                <a:solidFill>
                  <a:schemeClr val="tx1"/>
                </a:solidFill>
                <a:latin typeface="Times New Roman" pitchFamily="18" charset="0"/>
                <a:cs typeface="Times New Roman" panose="02020603050405020304" pitchFamily="18" charset="0"/>
              </a:rPr>
              <a:t> z dnia 30 października 2002 r. o ubezpieczeniu społecznym z tytułu wypadków przy pracy i chorób zawodowych </a:t>
            </a:r>
            <a:r>
              <a:rPr lang="pl-PL" altLang="pl-PL" sz="1400" dirty="0" smtClean="0">
                <a:solidFill>
                  <a:schemeClr val="tx1"/>
                </a:solidFill>
                <a:latin typeface="Times New Roman" pitchFamily="18" charset="0"/>
                <a:cs typeface="Times New Roman" panose="02020603050405020304" pitchFamily="18" charset="0"/>
              </a:rPr>
              <a:t>( tj. Dz. U. z 2022  poz. 2189 ) </a:t>
            </a:r>
          </a:p>
          <a:p>
            <a:endParaRPr lang="pl-PL" altLang="pl-PL" sz="1400" dirty="0">
              <a:solidFill>
                <a:schemeClr val="tx1"/>
              </a:solidFill>
              <a:latin typeface="Times New Roman" pitchFamily="18" charset="0"/>
              <a:cs typeface="Times New Roman" panose="02020603050405020304" pitchFamily="18" charset="0"/>
            </a:endParaRPr>
          </a:p>
          <a:p>
            <a:r>
              <a:rPr lang="pl-PL" sz="1400" u="sng" dirty="0" smtClean="0">
                <a:solidFill>
                  <a:schemeClr val="tx1"/>
                </a:solidFill>
                <a:latin typeface="Times New Roman" panose="02020603050405020304" pitchFamily="18" charset="0"/>
                <a:cs typeface="Times New Roman" panose="02020603050405020304" pitchFamily="18" charset="0"/>
              </a:rPr>
              <a:t>ROZPORZĄDZENIE MINISTRA PRACY I POLITYKI SPOŁECZNEJ </a:t>
            </a:r>
            <a:r>
              <a:rPr lang="pl-PL" sz="1400" dirty="0" smtClean="0">
                <a:solidFill>
                  <a:schemeClr val="tx1"/>
                </a:solidFill>
                <a:latin typeface="Times New Roman" panose="02020603050405020304" pitchFamily="18" charset="0"/>
                <a:cs typeface="Times New Roman" panose="02020603050405020304" pitchFamily="18" charset="0"/>
              </a:rPr>
              <a:t>z dnia 18 grudnia 2002r.               w sprawie szczególnych zasad orzekania o stałym dłub długotrwałym uszczerbku na zdrowiu, trybu postępowania przy ustalaniu tego uszczerbku oraz postepowania w wypłatę jednorazowego odszkodowania ( tj. Dz.U. z 2020 poz. 233 )</a:t>
            </a:r>
          </a:p>
          <a:p>
            <a:endParaRPr lang="pl-PL" sz="1400" dirty="0">
              <a:solidFill>
                <a:schemeClr val="tx1"/>
              </a:solidFill>
              <a:latin typeface="Times New Roman" panose="02020603050405020304" pitchFamily="18" charset="0"/>
              <a:cs typeface="Times New Roman" panose="02020603050405020304" pitchFamily="18" charset="0"/>
            </a:endParaRPr>
          </a:p>
          <a:p>
            <a:r>
              <a:rPr lang="pl-PL" sz="1400" u="sng" dirty="0" smtClean="0">
                <a:solidFill>
                  <a:schemeClr val="tx1"/>
                </a:solidFill>
                <a:latin typeface="Times New Roman" panose="02020603050405020304" pitchFamily="18" charset="0"/>
                <a:cs typeface="Times New Roman" panose="02020603050405020304" pitchFamily="18" charset="0"/>
              </a:rPr>
              <a:t>ROZPORZĄDZENIE MINISTRA GOSPODARKI, PRACY I POLITYKI SPOŁECZNEJ </a:t>
            </a:r>
            <a:r>
              <a:rPr lang="pl-PL" sz="1400" dirty="0" smtClean="0">
                <a:solidFill>
                  <a:schemeClr val="tx1"/>
                </a:solidFill>
                <a:latin typeface="Times New Roman" panose="02020603050405020304" pitchFamily="18" charset="0"/>
                <a:cs typeface="Times New Roman" panose="02020603050405020304" pitchFamily="18" charset="0"/>
              </a:rPr>
              <a:t>z dnia 10 kwietnia 2003r. w sprawie dokonywania rozliczeń kosztów badań  niezbędnych do ustalenia zawartości alkoholu, środków odurzających lub substancji psychotropowych w  organizmie</a:t>
            </a:r>
          </a:p>
          <a:p>
            <a:pPr marL="0" indent="0">
              <a:buNone/>
            </a:pPr>
            <a:r>
              <a:rPr lang="pl-PL" sz="1400" dirty="0">
                <a:solidFill>
                  <a:schemeClr val="tx1"/>
                </a:solidFill>
                <a:latin typeface="Times New Roman" panose="02020603050405020304" pitchFamily="18" charset="0"/>
                <a:cs typeface="Times New Roman" panose="02020603050405020304" pitchFamily="18" charset="0"/>
              </a:rPr>
              <a:t> </a:t>
            </a:r>
            <a:r>
              <a:rPr lang="pl-PL" sz="1400" dirty="0" smtClean="0">
                <a:solidFill>
                  <a:schemeClr val="tx1"/>
                </a:solidFill>
                <a:latin typeface="Times New Roman" panose="02020603050405020304" pitchFamily="18" charset="0"/>
                <a:cs typeface="Times New Roman" panose="02020603050405020304" pitchFamily="18" charset="0"/>
              </a:rPr>
              <a:t>       (</a:t>
            </a:r>
            <a:r>
              <a:rPr lang="pl-PL" sz="1400" dirty="0">
                <a:solidFill>
                  <a:schemeClr val="tx1"/>
                </a:solidFill>
                <a:latin typeface="Times New Roman" panose="02020603050405020304" pitchFamily="18" charset="0"/>
                <a:cs typeface="Times New Roman" panose="02020603050405020304" pitchFamily="18" charset="0"/>
              </a:rPr>
              <a:t> </a:t>
            </a:r>
            <a:r>
              <a:rPr lang="pl-PL" sz="1400" dirty="0" smtClean="0">
                <a:solidFill>
                  <a:schemeClr val="tx1"/>
                </a:solidFill>
                <a:latin typeface="Times New Roman" panose="02020603050405020304" pitchFamily="18" charset="0"/>
                <a:cs typeface="Times New Roman" panose="02020603050405020304" pitchFamily="18" charset="0"/>
              </a:rPr>
              <a:t>tj. Dz.U. z 2014r. poz.305)</a:t>
            </a:r>
          </a:p>
          <a:p>
            <a:endParaRPr lang="pl-PL" sz="1400" dirty="0" smtClean="0">
              <a:solidFill>
                <a:schemeClr val="tx1"/>
              </a:solidFill>
              <a:latin typeface="Times New Roman" panose="02020603050405020304" pitchFamily="18" charset="0"/>
              <a:cs typeface="Times New Roman" panose="02020603050405020304" pitchFamily="18" charset="0"/>
            </a:endParaRPr>
          </a:p>
          <a:p>
            <a:r>
              <a:rPr lang="pl-PL" sz="1400" u="sng" dirty="0" smtClean="0">
                <a:solidFill>
                  <a:schemeClr val="tx1"/>
                </a:solidFill>
                <a:latin typeface="Times New Roman" panose="02020603050405020304" pitchFamily="18" charset="0"/>
                <a:cs typeface="Times New Roman" panose="02020603050405020304" pitchFamily="18" charset="0"/>
              </a:rPr>
              <a:t>ROZPORZĄDZENIE RADY MINISTRÓW</a:t>
            </a:r>
            <a:r>
              <a:rPr lang="pl-PL" sz="1400" dirty="0" smtClean="0">
                <a:solidFill>
                  <a:schemeClr val="tx1"/>
                </a:solidFill>
                <a:latin typeface="Times New Roman" panose="02020603050405020304" pitchFamily="18" charset="0"/>
                <a:cs typeface="Times New Roman" panose="02020603050405020304" pitchFamily="18" charset="0"/>
              </a:rPr>
              <a:t> z </a:t>
            </a:r>
            <a:r>
              <a:rPr lang="pl-PL" sz="1400" dirty="0">
                <a:solidFill>
                  <a:schemeClr val="tx1"/>
                </a:solidFill>
                <a:latin typeface="Times New Roman" panose="02020603050405020304" pitchFamily="18" charset="0"/>
                <a:cs typeface="Times New Roman" panose="02020603050405020304" pitchFamily="18" charset="0"/>
              </a:rPr>
              <a:t>1 lipca 2009r. w sprawie ustalania okoliczności i przyczyn wypadków przy pracy ( Dz. U. Nr 105 poz. 870 </a:t>
            </a:r>
            <a:r>
              <a:rPr lang="pl-PL" sz="1400" dirty="0" smtClean="0">
                <a:solidFill>
                  <a:schemeClr val="tx1"/>
                </a:solidFill>
                <a:latin typeface="Times New Roman" panose="02020603050405020304" pitchFamily="18" charset="0"/>
                <a:cs typeface="Times New Roman" panose="02020603050405020304" pitchFamily="18" charset="0"/>
              </a:rPr>
              <a:t>)</a:t>
            </a:r>
          </a:p>
          <a:p>
            <a:endParaRPr lang="pl-PL" sz="1400" dirty="0">
              <a:solidFill>
                <a:schemeClr val="tx1"/>
              </a:solidFill>
              <a:latin typeface="Times New Roman" panose="02020603050405020304" pitchFamily="18" charset="0"/>
              <a:cs typeface="Times New Roman" panose="02020603050405020304" pitchFamily="18" charset="0"/>
            </a:endParaRPr>
          </a:p>
          <a:p>
            <a:r>
              <a:rPr lang="pl-PL" sz="1400" dirty="0">
                <a:solidFill>
                  <a:schemeClr val="tx1"/>
                </a:solidFill>
                <a:latin typeface="Times New Roman" panose="02020603050405020304" pitchFamily="18" charset="0"/>
                <a:cs typeface="Times New Roman" panose="02020603050405020304" pitchFamily="18" charset="0"/>
              </a:rPr>
              <a:t>art. 234 – 237 Kodeksu  pracy z 26 czerwca 1974 r. ( </a:t>
            </a:r>
            <a:r>
              <a:rPr lang="pl-PL" sz="1400" dirty="0" smtClean="0">
                <a:solidFill>
                  <a:schemeClr val="tx1"/>
                </a:solidFill>
                <a:latin typeface="Times New Roman" panose="02020603050405020304" pitchFamily="18" charset="0"/>
                <a:cs typeface="Times New Roman" panose="02020603050405020304" pitchFamily="18" charset="0"/>
              </a:rPr>
              <a:t>t</a:t>
            </a:r>
            <a:r>
              <a:rPr lang="pl-PL" sz="1400" dirty="0">
                <a:solidFill>
                  <a:schemeClr val="tx1"/>
                </a:solidFill>
                <a:latin typeface="Times New Roman" panose="02020603050405020304" pitchFamily="18" charset="0"/>
                <a:cs typeface="Times New Roman" panose="02020603050405020304" pitchFamily="18" charset="0"/>
              </a:rPr>
              <a:t>j</a:t>
            </a:r>
            <a:r>
              <a:rPr lang="pl-PL" sz="1400" dirty="0" smtClean="0">
                <a:solidFill>
                  <a:schemeClr val="tx1"/>
                </a:solidFill>
                <a:latin typeface="Times New Roman" panose="02020603050405020304" pitchFamily="18" charset="0"/>
                <a:cs typeface="Times New Roman" panose="02020603050405020304" pitchFamily="18" charset="0"/>
              </a:rPr>
              <a:t>. </a:t>
            </a:r>
            <a:r>
              <a:rPr lang="pl-PL" sz="1400" dirty="0">
                <a:solidFill>
                  <a:schemeClr val="tx1"/>
                </a:solidFill>
                <a:latin typeface="Times New Roman" panose="02020603050405020304" pitchFamily="18" charset="0"/>
                <a:cs typeface="Times New Roman" panose="02020603050405020304" pitchFamily="18" charset="0"/>
              </a:rPr>
              <a:t>Dz. U. z </a:t>
            </a:r>
            <a:r>
              <a:rPr lang="pl-PL" sz="1400" dirty="0" smtClean="0">
                <a:solidFill>
                  <a:schemeClr val="tx1"/>
                </a:solidFill>
                <a:latin typeface="Times New Roman" panose="02020603050405020304" pitchFamily="18" charset="0"/>
                <a:cs typeface="Times New Roman" panose="02020603050405020304" pitchFamily="18" charset="0"/>
              </a:rPr>
              <a:t>2023  </a:t>
            </a:r>
            <a:r>
              <a:rPr lang="pl-PL" sz="1400" dirty="0">
                <a:solidFill>
                  <a:schemeClr val="tx1"/>
                </a:solidFill>
                <a:latin typeface="Times New Roman" panose="02020603050405020304" pitchFamily="18" charset="0"/>
                <a:cs typeface="Times New Roman" panose="02020603050405020304" pitchFamily="18" charset="0"/>
              </a:rPr>
              <a:t>poz</a:t>
            </a:r>
            <a:r>
              <a:rPr lang="pl-PL" sz="1400" dirty="0" smtClean="0">
                <a:solidFill>
                  <a:schemeClr val="tx1"/>
                </a:solidFill>
                <a:latin typeface="Times New Roman" panose="02020603050405020304" pitchFamily="18" charset="0"/>
                <a:cs typeface="Times New Roman" panose="02020603050405020304" pitchFamily="18" charset="0"/>
              </a:rPr>
              <a:t>. 1465 ) </a:t>
            </a:r>
            <a:endParaRPr lang="pl-PL" sz="1400" dirty="0">
              <a:solidFill>
                <a:schemeClr val="tx1"/>
              </a:solidFill>
              <a:latin typeface="Times New Roman" panose="02020603050405020304" pitchFamily="18" charset="0"/>
              <a:cs typeface="Times New Roman" panose="02020603050405020304" pitchFamily="18" charset="0"/>
            </a:endParaRPr>
          </a:p>
          <a:p>
            <a:endParaRPr lang="pl-PL"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7851587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2276872"/>
            <a:ext cx="8229600" cy="3849291"/>
          </a:xfrm>
        </p:spPr>
        <p:txBody>
          <a:bodyPr/>
          <a:lstStyle/>
          <a:p>
            <a:pPr marL="0" indent="0" algn="just">
              <a:buNone/>
            </a:pPr>
            <a:r>
              <a:rPr lang="pl-PL" dirty="0" smtClean="0"/>
              <a:t>	</a:t>
            </a:r>
            <a:r>
              <a:rPr lang="pl-PL" dirty="0" smtClean="0">
                <a:solidFill>
                  <a:schemeClr val="tx1"/>
                </a:solidFill>
                <a:latin typeface="Times New Roman" panose="02020603050405020304" pitchFamily="18" charset="0"/>
                <a:cs typeface="Times New Roman" panose="02020603050405020304" pitchFamily="18" charset="0"/>
              </a:rPr>
              <a:t>Zakład </a:t>
            </a:r>
            <a:r>
              <a:rPr lang="pl-PL" dirty="0">
                <a:solidFill>
                  <a:schemeClr val="tx1"/>
                </a:solidFill>
                <a:latin typeface="Times New Roman" panose="02020603050405020304" pitchFamily="18" charset="0"/>
                <a:cs typeface="Times New Roman" panose="02020603050405020304" pitchFamily="18" charset="0"/>
              </a:rPr>
              <a:t>udostępnia bezpłatnie zaświadczenie lekarskie płatnikowi składek na profilu informacyjnym, </a:t>
            </a:r>
            <a:r>
              <a:rPr lang="pl-PL" dirty="0" smtClean="0">
                <a:solidFill>
                  <a:schemeClr val="tx1"/>
                </a:solidFill>
                <a:latin typeface="Times New Roman" panose="02020603050405020304" pitchFamily="18" charset="0"/>
                <a:cs typeface="Times New Roman" panose="02020603050405020304" pitchFamily="18" charset="0"/>
              </a:rPr>
              <a:t> </a:t>
            </a:r>
          </a:p>
          <a:p>
            <a:pPr algn="just">
              <a:buFontTx/>
              <a:buChar char="-"/>
            </a:pPr>
            <a:r>
              <a:rPr lang="pl-PL" b="1" u="sng" dirty="0" smtClean="0">
                <a:solidFill>
                  <a:schemeClr val="tx1"/>
                </a:solidFill>
                <a:latin typeface="Times New Roman" panose="02020603050405020304" pitchFamily="18" charset="0"/>
                <a:cs typeface="Times New Roman" panose="02020603050405020304" pitchFamily="18" charset="0"/>
              </a:rPr>
              <a:t>bez </a:t>
            </a:r>
            <a:r>
              <a:rPr lang="pl-PL" b="1" u="sng" dirty="0">
                <a:solidFill>
                  <a:schemeClr val="tx1"/>
                </a:solidFill>
                <a:latin typeface="Times New Roman" panose="02020603050405020304" pitchFamily="18" charset="0"/>
                <a:cs typeface="Times New Roman" panose="02020603050405020304" pitchFamily="18" charset="0"/>
              </a:rPr>
              <a:t>numeru statystycznego choroby ubezpieczonego </a:t>
            </a:r>
            <a:r>
              <a:rPr lang="pl-PL" dirty="0">
                <a:solidFill>
                  <a:schemeClr val="tx1"/>
                </a:solidFill>
                <a:latin typeface="Times New Roman" panose="02020603050405020304" pitchFamily="18" charset="0"/>
                <a:cs typeface="Times New Roman" panose="02020603050405020304" pitchFamily="18" charset="0"/>
              </a:rPr>
              <a:t>-  </a:t>
            </a:r>
            <a:endParaRPr lang="pl-PL" dirty="0" smtClean="0">
              <a:solidFill>
                <a:schemeClr val="tx1"/>
              </a:solidFill>
              <a:latin typeface="Times New Roman" panose="02020603050405020304" pitchFamily="18" charset="0"/>
              <a:cs typeface="Times New Roman" panose="02020603050405020304" pitchFamily="18" charset="0"/>
            </a:endParaRPr>
          </a:p>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nie </a:t>
            </a:r>
            <a:r>
              <a:rPr lang="pl-PL" dirty="0">
                <a:solidFill>
                  <a:schemeClr val="tx1"/>
                </a:solidFill>
                <a:latin typeface="Times New Roman" panose="02020603050405020304" pitchFamily="18" charset="0"/>
                <a:cs typeface="Times New Roman" panose="02020603050405020304" pitchFamily="18" charset="0"/>
              </a:rPr>
              <a:t>później niż w dniu następującym po dniu otrzymania zaświadczenia lekarskiego.</a:t>
            </a:r>
          </a:p>
          <a:p>
            <a:pPr algn="just"/>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3051673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1772816"/>
            <a:ext cx="8229600" cy="4353347"/>
          </a:xfrm>
        </p:spPr>
        <p:txBody>
          <a:bodyPr>
            <a:normAutofit/>
          </a:bodyPr>
          <a:lstStyle/>
          <a:p>
            <a:pPr marL="0" indent="0" algn="just">
              <a:buNone/>
            </a:pPr>
            <a:r>
              <a:rPr lang="pl-PL" dirty="0" smtClean="0"/>
              <a:t>	</a:t>
            </a:r>
            <a:r>
              <a:rPr lang="pl-PL" dirty="0" smtClean="0">
                <a:solidFill>
                  <a:schemeClr val="tx1"/>
                </a:solidFill>
                <a:latin typeface="Times New Roman" panose="02020603050405020304" pitchFamily="18" charset="0"/>
                <a:cs typeface="Times New Roman" panose="02020603050405020304" pitchFamily="18" charset="0"/>
              </a:rPr>
              <a:t>W </a:t>
            </a:r>
            <a:r>
              <a:rPr lang="pl-PL" dirty="0">
                <a:solidFill>
                  <a:schemeClr val="tx1"/>
                </a:solidFill>
                <a:latin typeface="Times New Roman" panose="02020603050405020304" pitchFamily="18" charset="0"/>
                <a:cs typeface="Times New Roman" panose="02020603050405020304" pitchFamily="18" charset="0"/>
              </a:rPr>
              <a:t>przypadku błędu w zaświadczeniu lekarskim, </a:t>
            </a:r>
          </a:p>
          <a:p>
            <a:pPr marL="0" indent="0" algn="just">
              <a:buNone/>
            </a:pPr>
            <a:r>
              <a:rPr lang="pl-PL" dirty="0">
                <a:solidFill>
                  <a:schemeClr val="tx1"/>
                </a:solidFill>
                <a:latin typeface="Times New Roman" panose="02020603050405020304" pitchFamily="18" charset="0"/>
                <a:cs typeface="Times New Roman" panose="02020603050405020304" pitchFamily="18" charset="0"/>
              </a:rPr>
              <a:t>wystawiający zaświadczenie lekarskie</a:t>
            </a:r>
            <a:r>
              <a:rPr lang="pl-PL" dirty="0" smtClean="0">
                <a:solidFill>
                  <a:schemeClr val="tx1"/>
                </a:solidFill>
                <a:latin typeface="Times New Roman" panose="02020603050405020304" pitchFamily="18" charset="0"/>
                <a:cs typeface="Times New Roman" panose="02020603050405020304" pitchFamily="18" charset="0"/>
              </a:rPr>
              <a:t>, w </a:t>
            </a:r>
            <a:r>
              <a:rPr lang="pl-PL" dirty="0">
                <a:solidFill>
                  <a:schemeClr val="tx1"/>
                </a:solidFill>
                <a:latin typeface="Times New Roman" panose="02020603050405020304" pitchFamily="18" charset="0"/>
                <a:cs typeface="Times New Roman" panose="02020603050405020304" pitchFamily="18" charset="0"/>
              </a:rPr>
              <a:t>terminie 3 dni roboczych od dnia stwierdzenia błędu lub otrzymania informacji od  ubezpieczonego, płatnika lub Zakładu  o stwierdzeniu błędu</a:t>
            </a:r>
            <a:r>
              <a:rPr lang="pl-PL" dirty="0" smtClean="0">
                <a:solidFill>
                  <a:schemeClr val="tx1"/>
                </a:solidFill>
                <a:latin typeface="Times New Roman" panose="02020603050405020304" pitchFamily="18" charset="0"/>
                <a:cs typeface="Times New Roman" panose="02020603050405020304" pitchFamily="18" charset="0"/>
              </a:rPr>
              <a:t>, przekazuje </a:t>
            </a:r>
            <a:r>
              <a:rPr lang="pl-PL" dirty="0">
                <a:solidFill>
                  <a:schemeClr val="tx1"/>
                </a:solidFill>
                <a:latin typeface="Times New Roman" panose="02020603050405020304" pitchFamily="18" charset="0"/>
                <a:cs typeface="Times New Roman" panose="02020603050405020304" pitchFamily="18" charset="0"/>
              </a:rPr>
              <a:t>na elektroniczną skrzynkę podawczą Zakładu:</a:t>
            </a:r>
          </a:p>
          <a:p>
            <a:pPr marL="0" lvl="0" indent="0" algn="just">
              <a:buNone/>
            </a:pPr>
            <a:r>
              <a:rPr lang="pl-PL" dirty="0" smtClean="0">
                <a:solidFill>
                  <a:schemeClr val="tx1"/>
                </a:solidFill>
                <a:latin typeface="Times New Roman" panose="02020603050405020304" pitchFamily="18" charset="0"/>
                <a:cs typeface="Times New Roman" panose="02020603050405020304" pitchFamily="18" charset="0"/>
              </a:rPr>
              <a:t>informację</a:t>
            </a:r>
            <a:r>
              <a:rPr lang="pl-PL" dirty="0">
                <a:solidFill>
                  <a:schemeClr val="tx1"/>
                </a:solidFill>
                <a:latin typeface="Times New Roman" panose="02020603050405020304" pitchFamily="18" charset="0"/>
                <a:cs typeface="Times New Roman" panose="02020603050405020304" pitchFamily="18" charset="0"/>
              </a:rPr>
              <a:t>, o stwierdzeniu nieważności zaświadczenia lekarskiego, w którym został popełniony błąd   oraz nowe zaświadczenie lekarskie. </a:t>
            </a:r>
          </a:p>
          <a:p>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134349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r>
              <a:rPr lang="pl-PL" sz="2400" b="1" dirty="0">
                <a:effectLst/>
                <a:latin typeface="Times New Roman" panose="02020603050405020304" pitchFamily="18" charset="0"/>
                <a:cs typeface="Times New Roman" panose="02020603050405020304" pitchFamily="18" charset="0"/>
              </a:rPr>
              <a:t>Prawidłowość orzekania </a:t>
            </a:r>
            <a:r>
              <a:rPr lang="pl-PL" sz="2400" b="1" dirty="0" smtClean="0">
                <a:effectLst/>
                <a:latin typeface="Times New Roman" panose="02020603050405020304" pitchFamily="18" charset="0"/>
                <a:cs typeface="Times New Roman" panose="02020603050405020304" pitchFamily="18" charset="0"/>
              </a:rPr>
              <a:t/>
            </a:r>
            <a:br>
              <a:rPr lang="pl-PL" sz="2400" b="1" dirty="0" smtClean="0">
                <a:effectLst/>
                <a:latin typeface="Times New Roman" panose="02020603050405020304" pitchFamily="18" charset="0"/>
                <a:cs typeface="Times New Roman" panose="02020603050405020304" pitchFamily="18" charset="0"/>
              </a:rPr>
            </a:br>
            <a:r>
              <a:rPr lang="pl-PL" sz="2400" b="1" dirty="0" smtClean="0">
                <a:effectLst/>
                <a:latin typeface="Times New Roman" panose="02020603050405020304" pitchFamily="18" charset="0"/>
                <a:cs typeface="Times New Roman" panose="02020603050405020304" pitchFamily="18" charset="0"/>
              </a:rPr>
              <a:t>o </a:t>
            </a:r>
            <a:r>
              <a:rPr lang="pl-PL" sz="2400" b="1" dirty="0">
                <a:effectLst/>
                <a:latin typeface="Times New Roman" panose="02020603050405020304" pitchFamily="18" charset="0"/>
                <a:cs typeface="Times New Roman" panose="02020603050405020304" pitchFamily="18" charset="0"/>
              </a:rPr>
              <a:t>czasowej niezdolności do pracy z powodu choroby </a:t>
            </a:r>
            <a:r>
              <a:rPr lang="pl-PL" sz="2400" b="1" dirty="0" smtClean="0">
                <a:effectLst/>
                <a:latin typeface="Times New Roman" panose="02020603050405020304" pitchFamily="18" charset="0"/>
                <a:cs typeface="Times New Roman" panose="02020603050405020304" pitchFamily="18" charset="0"/>
              </a:rPr>
              <a:t/>
            </a:r>
            <a:br>
              <a:rPr lang="pl-PL" sz="2400" b="1" dirty="0" smtClean="0">
                <a:effectLst/>
                <a:latin typeface="Times New Roman" panose="02020603050405020304" pitchFamily="18" charset="0"/>
                <a:cs typeface="Times New Roman" panose="02020603050405020304" pitchFamily="18" charset="0"/>
              </a:rPr>
            </a:br>
            <a:r>
              <a:rPr lang="pl-PL" sz="2400" b="1" dirty="0" smtClean="0">
                <a:effectLst/>
                <a:latin typeface="Times New Roman" panose="02020603050405020304" pitchFamily="18" charset="0"/>
                <a:cs typeface="Times New Roman" panose="02020603050405020304" pitchFamily="18" charset="0"/>
              </a:rPr>
              <a:t>oraz</a:t>
            </a:r>
            <a:r>
              <a:rPr lang="pl-PL" sz="2400" dirty="0">
                <a:effectLst/>
                <a:latin typeface="Times New Roman" panose="02020603050405020304" pitchFamily="18" charset="0"/>
                <a:cs typeface="Times New Roman" panose="02020603050405020304" pitchFamily="18" charset="0"/>
              </a:rPr>
              <a:t/>
            </a:r>
            <a:br>
              <a:rPr lang="pl-PL" sz="2400" dirty="0">
                <a:effectLst/>
                <a:latin typeface="Times New Roman" panose="02020603050405020304" pitchFamily="18" charset="0"/>
                <a:cs typeface="Times New Roman" panose="02020603050405020304" pitchFamily="18" charset="0"/>
              </a:rPr>
            </a:br>
            <a:r>
              <a:rPr lang="pl-PL" sz="2400" b="1" dirty="0">
                <a:effectLst/>
                <a:latin typeface="Times New Roman" panose="02020603050405020304" pitchFamily="18" charset="0"/>
                <a:cs typeface="Times New Roman" panose="02020603050405020304" pitchFamily="18" charset="0"/>
              </a:rPr>
              <a:t>wystawiania zaświadczeń lekarskich podlega kontroli.</a:t>
            </a:r>
            <a:r>
              <a:rPr lang="pl-PL" sz="2400" dirty="0">
                <a:effectLst/>
                <a:latin typeface="Times New Roman" panose="02020603050405020304" pitchFamily="18" charset="0"/>
                <a:cs typeface="Times New Roman" panose="02020603050405020304" pitchFamily="18" charset="0"/>
              </a:rPr>
              <a:t/>
            </a:r>
            <a:br>
              <a:rPr lang="pl-PL" sz="2400" dirty="0">
                <a:effectLst/>
                <a:latin typeface="Times New Roman" panose="02020603050405020304" pitchFamily="18" charset="0"/>
                <a:cs typeface="Times New Roman" panose="02020603050405020304" pitchFamily="18" charset="0"/>
              </a:rPr>
            </a:br>
            <a:r>
              <a:rPr lang="pl-PL" sz="2400" dirty="0">
                <a:effectLst/>
              </a:rPr>
              <a:t> </a:t>
            </a:r>
            <a:br>
              <a:rPr lang="pl-PL" sz="2400" dirty="0">
                <a:effectLst/>
              </a:rPr>
            </a:br>
            <a:endParaRPr lang="pl-PL" sz="2400" dirty="0"/>
          </a:p>
        </p:txBody>
      </p:sp>
    </p:spTree>
    <p:extLst>
      <p:ext uri="{BB962C8B-B14F-4D97-AF65-F5344CB8AC3E}">
        <p14:creationId xmlns:p14="http://schemas.microsoft.com/office/powerpoint/2010/main" val="2581367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980728"/>
            <a:ext cx="8229600" cy="5145435"/>
          </a:xfrm>
        </p:spPr>
        <p:txBody>
          <a:bodyPr/>
          <a:lstStyle/>
          <a:p>
            <a:pPr marL="0" indent="0">
              <a:buNone/>
            </a:pPr>
            <a:r>
              <a:rPr lang="pl-PL" dirty="0" smtClean="0">
                <a:solidFill>
                  <a:schemeClr val="tx1"/>
                </a:solidFill>
                <a:latin typeface="Times New Roman" panose="02020603050405020304" pitchFamily="18" charset="0"/>
                <a:cs typeface="Times New Roman" panose="02020603050405020304" pitchFamily="18" charset="0"/>
              </a:rPr>
              <a:t>	Kontrola </a:t>
            </a:r>
            <a:r>
              <a:rPr lang="pl-PL" dirty="0">
                <a:solidFill>
                  <a:schemeClr val="tx1"/>
                </a:solidFill>
                <a:latin typeface="Times New Roman" panose="02020603050405020304" pitchFamily="18" charset="0"/>
                <a:cs typeface="Times New Roman" panose="02020603050405020304" pitchFamily="18" charset="0"/>
              </a:rPr>
              <a:t>prawidłowości orzekania o czasowej niezdolności do pracy może być przeprowadzona wniosek:</a:t>
            </a:r>
          </a:p>
          <a:p>
            <a:pPr lvl="0"/>
            <a:r>
              <a:rPr lang="pl-PL" dirty="0">
                <a:solidFill>
                  <a:schemeClr val="tx1"/>
                </a:solidFill>
                <a:latin typeface="Times New Roman" panose="02020603050405020304" pitchFamily="18" charset="0"/>
                <a:cs typeface="Times New Roman" panose="02020603050405020304" pitchFamily="18" charset="0"/>
              </a:rPr>
              <a:t>pracodawcy – Zakład informuje pracodawcę o wyniku postępowania;</a:t>
            </a:r>
          </a:p>
          <a:p>
            <a:pPr lvl="0"/>
            <a:r>
              <a:rPr lang="pl-PL" dirty="0">
                <a:solidFill>
                  <a:schemeClr val="tx1"/>
                </a:solidFill>
                <a:latin typeface="Times New Roman" panose="02020603050405020304" pitchFamily="18" charset="0"/>
                <a:cs typeface="Times New Roman" panose="02020603050405020304" pitchFamily="18" charset="0"/>
              </a:rPr>
              <a:t>wydziału zasiłków Zakładu, który wypłaca zasiłki chorobowe prowadzącym działalność gospodarczą oraz przedsiębiorstwom zatrudniającym do 20 pracowników</a:t>
            </a:r>
          </a:p>
          <a:p>
            <a:pPr lvl="0"/>
            <a:r>
              <a:rPr lang="pl-PL" dirty="0">
                <a:solidFill>
                  <a:schemeClr val="tx1"/>
                </a:solidFill>
                <a:latin typeface="Times New Roman" panose="02020603050405020304" pitchFamily="18" charset="0"/>
                <a:cs typeface="Times New Roman" panose="02020603050405020304" pitchFamily="18" charset="0"/>
              </a:rPr>
              <a:t>z inicjatywy własnej Zakładu.</a:t>
            </a:r>
          </a:p>
          <a:p>
            <a:pPr marL="0" indent="0">
              <a:buNone/>
            </a:pPr>
            <a:r>
              <a:rPr lang="pl-PL" dirty="0">
                <a:solidFill>
                  <a:schemeClr val="tx1"/>
                </a:solidFill>
                <a:latin typeface="Times New Roman" panose="02020603050405020304" pitchFamily="18" charset="0"/>
                <a:cs typeface="Times New Roman" panose="02020603050405020304" pitchFamily="18" charset="0"/>
              </a:rPr>
              <a:t> </a:t>
            </a:r>
          </a:p>
          <a:p>
            <a:pPr marL="0" indent="0">
              <a:buNone/>
            </a:pPr>
            <a:r>
              <a:rPr lang="pl-PL" dirty="0" smtClean="0">
                <a:solidFill>
                  <a:schemeClr val="tx1"/>
                </a:solidFill>
                <a:latin typeface="Times New Roman" panose="02020603050405020304" pitchFamily="18" charset="0"/>
                <a:cs typeface="Times New Roman" panose="02020603050405020304" pitchFamily="18" charset="0"/>
              </a:rPr>
              <a:t>	</a:t>
            </a:r>
            <a:r>
              <a:rPr lang="pl-PL" sz="2800" dirty="0" smtClean="0">
                <a:solidFill>
                  <a:schemeClr val="tx1"/>
                </a:solidFill>
                <a:latin typeface="Times New Roman" panose="02020603050405020304" pitchFamily="18" charset="0"/>
                <a:cs typeface="Times New Roman" panose="02020603050405020304" pitchFamily="18" charset="0"/>
              </a:rPr>
              <a:t>Kontrolę </a:t>
            </a:r>
            <a:r>
              <a:rPr lang="pl-PL" sz="2800" dirty="0">
                <a:solidFill>
                  <a:schemeClr val="tx1"/>
                </a:solidFill>
                <a:latin typeface="Times New Roman" panose="02020603050405020304" pitchFamily="18" charset="0"/>
                <a:cs typeface="Times New Roman" panose="02020603050405020304" pitchFamily="18" charset="0"/>
              </a:rPr>
              <a:t>wykonują lekarze orzecznicy </a:t>
            </a:r>
            <a:r>
              <a:rPr lang="pl-PL" sz="2800" dirty="0" smtClean="0">
                <a:solidFill>
                  <a:schemeClr val="tx1"/>
                </a:solidFill>
                <a:latin typeface="Times New Roman" panose="02020603050405020304" pitchFamily="18" charset="0"/>
                <a:cs typeface="Times New Roman" panose="02020603050405020304" pitchFamily="18" charset="0"/>
              </a:rPr>
              <a:t>ZUS.</a:t>
            </a:r>
            <a:endParaRPr lang="pl-PL" sz="2800" dirty="0">
              <a:solidFill>
                <a:schemeClr val="tx1"/>
              </a:solidFill>
              <a:latin typeface="Times New Roman" panose="02020603050405020304" pitchFamily="18" charset="0"/>
              <a:cs typeface="Times New Roman" panose="02020603050405020304" pitchFamily="18" charset="0"/>
            </a:endParaRPr>
          </a:p>
          <a:p>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306112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620688"/>
            <a:ext cx="8229600" cy="5505475"/>
          </a:xfrm>
        </p:spPr>
        <p:txBody>
          <a:bodyPr>
            <a:normAutofit fontScale="92500" lnSpcReduction="10000"/>
          </a:bodyPr>
          <a:lstStyle/>
          <a:p>
            <a:pPr marL="0" indent="0">
              <a:buNone/>
            </a:pPr>
            <a:r>
              <a:rPr lang="pl-PL" dirty="0" smtClean="0"/>
              <a:t>	</a:t>
            </a:r>
            <a:r>
              <a:rPr lang="pl-PL" dirty="0" smtClean="0">
                <a:solidFill>
                  <a:schemeClr val="tx1"/>
                </a:solidFill>
                <a:latin typeface="Times New Roman" panose="02020603050405020304" pitchFamily="18" charset="0"/>
                <a:cs typeface="Times New Roman" panose="02020603050405020304" pitchFamily="18" charset="0"/>
              </a:rPr>
              <a:t>W </a:t>
            </a:r>
            <a:r>
              <a:rPr lang="pl-PL" dirty="0">
                <a:solidFill>
                  <a:schemeClr val="tx1"/>
                </a:solidFill>
                <a:latin typeface="Times New Roman" panose="02020603050405020304" pitchFamily="18" charset="0"/>
                <a:cs typeface="Times New Roman" panose="02020603050405020304" pitchFamily="18" charset="0"/>
              </a:rPr>
              <a:t>celu kontroli lekarz orzecznik Zakładu Ubezpieczeń Społecznych może:</a:t>
            </a:r>
          </a:p>
          <a:p>
            <a:pPr lvl="0"/>
            <a:r>
              <a:rPr lang="pl-PL" dirty="0">
                <a:solidFill>
                  <a:schemeClr val="tx1"/>
                </a:solidFill>
                <a:latin typeface="Times New Roman" panose="02020603050405020304" pitchFamily="18" charset="0"/>
                <a:cs typeface="Times New Roman" panose="02020603050405020304" pitchFamily="18" charset="0"/>
              </a:rPr>
              <a:t>przeprowadzić badanie lekarskie ubezpieczonego: </a:t>
            </a:r>
          </a:p>
          <a:p>
            <a:pPr marL="0" indent="0">
              <a:buNone/>
            </a:pPr>
            <a:r>
              <a:rPr lang="pl-PL" dirty="0">
                <a:solidFill>
                  <a:schemeClr val="tx1"/>
                </a:solidFill>
                <a:latin typeface="Times New Roman" panose="02020603050405020304" pitchFamily="18" charset="0"/>
                <a:cs typeface="Times New Roman" panose="02020603050405020304" pitchFamily="18" charset="0"/>
              </a:rPr>
              <a:t>a) w wyznaczonym miejscu, </a:t>
            </a:r>
          </a:p>
          <a:p>
            <a:pPr marL="0" indent="0">
              <a:buNone/>
            </a:pPr>
            <a:r>
              <a:rPr lang="pl-PL" dirty="0">
                <a:solidFill>
                  <a:schemeClr val="tx1"/>
                </a:solidFill>
                <a:latin typeface="Times New Roman" panose="02020603050405020304" pitchFamily="18" charset="0"/>
                <a:cs typeface="Times New Roman" panose="02020603050405020304" pitchFamily="18" charset="0"/>
              </a:rPr>
              <a:t>b) w miejscu </a:t>
            </a:r>
            <a:r>
              <a:rPr lang="pl-PL" dirty="0" smtClean="0">
                <a:solidFill>
                  <a:schemeClr val="tx1"/>
                </a:solidFill>
                <a:latin typeface="Times New Roman" panose="02020603050405020304" pitchFamily="18" charset="0"/>
                <a:cs typeface="Times New Roman" panose="02020603050405020304" pitchFamily="18" charset="0"/>
              </a:rPr>
              <a:t>jego (ubezpieczonego)pobytu</a:t>
            </a:r>
            <a:r>
              <a:rPr lang="pl-PL" dirty="0">
                <a:solidFill>
                  <a:schemeClr val="tx1"/>
                </a:solidFill>
                <a:latin typeface="Times New Roman" panose="02020603050405020304" pitchFamily="18" charset="0"/>
                <a:cs typeface="Times New Roman" panose="02020603050405020304" pitchFamily="18" charset="0"/>
              </a:rPr>
              <a:t>; </a:t>
            </a:r>
            <a:endParaRPr lang="pl-PL" dirty="0" smtClean="0">
              <a:solidFill>
                <a:schemeClr val="tx1"/>
              </a:solidFill>
              <a:latin typeface="Times New Roman" panose="02020603050405020304" pitchFamily="18" charset="0"/>
              <a:cs typeface="Times New Roman" panose="02020603050405020304" pitchFamily="18" charset="0"/>
            </a:endParaRPr>
          </a:p>
          <a:p>
            <a:pPr marL="0" indent="0">
              <a:buNone/>
            </a:pPr>
            <a:endParaRPr lang="pl-PL" dirty="0">
              <a:solidFill>
                <a:schemeClr val="tx1"/>
              </a:solidFill>
              <a:latin typeface="Times New Roman" panose="02020603050405020304" pitchFamily="18" charset="0"/>
              <a:cs typeface="Times New Roman" panose="02020603050405020304" pitchFamily="18" charset="0"/>
            </a:endParaRPr>
          </a:p>
          <a:p>
            <a:pPr lvl="0"/>
            <a:r>
              <a:rPr lang="pl-PL" dirty="0">
                <a:solidFill>
                  <a:schemeClr val="tx1"/>
                </a:solidFill>
                <a:latin typeface="Times New Roman" panose="02020603050405020304" pitchFamily="18" charset="0"/>
                <a:cs typeface="Times New Roman" panose="02020603050405020304" pitchFamily="18" charset="0"/>
              </a:rPr>
              <a:t>skierować ubezpieczonego na badanie specjalistyczne przez lekarza konsultanta Zakładu</a:t>
            </a:r>
            <a:r>
              <a:rPr lang="pl-PL" dirty="0" smtClean="0">
                <a:solidFill>
                  <a:schemeClr val="tx1"/>
                </a:solidFill>
                <a:latin typeface="Times New Roman" panose="02020603050405020304" pitchFamily="18" charset="0"/>
                <a:cs typeface="Times New Roman" panose="02020603050405020304" pitchFamily="18" charset="0"/>
              </a:rPr>
              <a:t>;</a:t>
            </a:r>
          </a:p>
          <a:p>
            <a:pPr marL="0" lvl="0" indent="0">
              <a:buNone/>
            </a:pPr>
            <a:endParaRPr lang="pl-PL" dirty="0">
              <a:solidFill>
                <a:schemeClr val="tx1"/>
              </a:solidFill>
              <a:latin typeface="Times New Roman" panose="02020603050405020304" pitchFamily="18" charset="0"/>
              <a:cs typeface="Times New Roman" panose="02020603050405020304" pitchFamily="18" charset="0"/>
            </a:endParaRPr>
          </a:p>
          <a:p>
            <a:pPr lvl="0"/>
            <a:r>
              <a:rPr lang="pl-PL" dirty="0">
                <a:solidFill>
                  <a:schemeClr val="tx1"/>
                </a:solidFill>
                <a:latin typeface="Times New Roman" panose="02020603050405020304" pitchFamily="18" charset="0"/>
                <a:cs typeface="Times New Roman" panose="02020603050405020304" pitchFamily="18" charset="0"/>
              </a:rPr>
              <a:t>zażądać od wystawiającego zaświadczenie lekarskie </a:t>
            </a:r>
            <a:endParaRPr lang="pl-PL" dirty="0" smtClean="0">
              <a:solidFill>
                <a:schemeClr val="tx1"/>
              </a:solidFill>
              <a:latin typeface="Times New Roman" panose="02020603050405020304" pitchFamily="18" charset="0"/>
              <a:cs typeface="Times New Roman" panose="02020603050405020304" pitchFamily="18" charset="0"/>
            </a:endParaRPr>
          </a:p>
          <a:p>
            <a:pPr marL="0" lvl="0" indent="0">
              <a:buNone/>
            </a:pPr>
            <a:r>
              <a:rPr lang="pl-PL" dirty="0" smtClean="0">
                <a:solidFill>
                  <a:schemeClr val="tx1"/>
                </a:solidFill>
                <a:latin typeface="Times New Roman" panose="02020603050405020304" pitchFamily="18" charset="0"/>
                <a:cs typeface="Times New Roman" panose="02020603050405020304" pitchFamily="18" charset="0"/>
              </a:rPr>
              <a:t>a) udostępnienia </a:t>
            </a:r>
            <a:r>
              <a:rPr lang="pl-PL" dirty="0">
                <a:solidFill>
                  <a:schemeClr val="tx1"/>
                </a:solidFill>
                <a:latin typeface="Times New Roman" panose="02020603050405020304" pitchFamily="18" charset="0"/>
                <a:cs typeface="Times New Roman" panose="02020603050405020304" pitchFamily="18" charset="0"/>
              </a:rPr>
              <a:t>dokumentacji medycznej dotyczącej </a:t>
            </a:r>
            <a:r>
              <a:rPr lang="pl-PL" dirty="0" smtClean="0">
                <a:solidFill>
                  <a:schemeClr val="tx1"/>
                </a:solidFill>
                <a:latin typeface="Times New Roman" panose="02020603050405020304" pitchFamily="18" charset="0"/>
                <a:cs typeface="Times New Roman" panose="02020603050405020304" pitchFamily="18" charset="0"/>
              </a:rPr>
              <a:t> ubezpieczonego, stanowiącej </a:t>
            </a:r>
            <a:r>
              <a:rPr lang="pl-PL" dirty="0">
                <a:solidFill>
                  <a:schemeClr val="tx1"/>
                </a:solidFill>
                <a:latin typeface="Times New Roman" panose="02020603050405020304" pitchFamily="18" charset="0"/>
                <a:cs typeface="Times New Roman" panose="02020603050405020304" pitchFamily="18" charset="0"/>
              </a:rPr>
              <a:t>podstawę wydania zaświadczenia lekarskiego</a:t>
            </a:r>
          </a:p>
          <a:p>
            <a:pPr marL="0" indent="0">
              <a:buNone/>
            </a:pPr>
            <a:r>
              <a:rPr lang="pl-PL" dirty="0" smtClean="0">
                <a:solidFill>
                  <a:schemeClr val="tx1"/>
                </a:solidFill>
                <a:latin typeface="Times New Roman" panose="02020603050405020304" pitchFamily="18" charset="0"/>
                <a:cs typeface="Times New Roman" panose="02020603050405020304" pitchFamily="18" charset="0"/>
              </a:rPr>
              <a:t>b) udzielenia </a:t>
            </a:r>
            <a:r>
              <a:rPr lang="pl-PL" dirty="0">
                <a:solidFill>
                  <a:schemeClr val="tx1"/>
                </a:solidFill>
                <a:latin typeface="Times New Roman" panose="02020603050405020304" pitchFamily="18" charset="0"/>
                <a:cs typeface="Times New Roman" panose="02020603050405020304" pitchFamily="18" charset="0"/>
              </a:rPr>
              <a:t>wyjaśnień i informacji w sprawie</a:t>
            </a:r>
            <a:r>
              <a:rPr lang="pl-PL" dirty="0" smtClean="0">
                <a:solidFill>
                  <a:schemeClr val="tx1"/>
                </a:solidFill>
                <a:latin typeface="Times New Roman" panose="02020603050405020304" pitchFamily="18" charset="0"/>
                <a:cs typeface="Times New Roman" panose="02020603050405020304" pitchFamily="18" charset="0"/>
              </a:rPr>
              <a:t>;</a:t>
            </a:r>
          </a:p>
          <a:p>
            <a:pPr marL="0" indent="0">
              <a:buNone/>
            </a:pPr>
            <a:endParaRPr lang="pl-PL" dirty="0">
              <a:solidFill>
                <a:schemeClr val="tx1"/>
              </a:solidFill>
              <a:latin typeface="Times New Roman" panose="02020603050405020304" pitchFamily="18" charset="0"/>
              <a:cs typeface="Times New Roman" panose="02020603050405020304" pitchFamily="18" charset="0"/>
            </a:endParaRPr>
          </a:p>
          <a:p>
            <a:pPr lvl="0"/>
            <a:r>
              <a:rPr lang="pl-PL" dirty="0">
                <a:solidFill>
                  <a:schemeClr val="tx1"/>
                </a:solidFill>
                <a:latin typeface="Times New Roman" panose="02020603050405020304" pitchFamily="18" charset="0"/>
                <a:cs typeface="Times New Roman" panose="02020603050405020304" pitchFamily="18" charset="0"/>
              </a:rPr>
              <a:t>zlecić wykonanie badań pomocniczych w wyznaczonym terminie.</a:t>
            </a:r>
          </a:p>
          <a:p>
            <a:endParaRPr lang="pl-PL" dirty="0"/>
          </a:p>
        </p:txBody>
      </p:sp>
    </p:spTree>
    <p:extLst>
      <p:ext uri="{BB962C8B-B14F-4D97-AF65-F5344CB8AC3E}">
        <p14:creationId xmlns:p14="http://schemas.microsoft.com/office/powerpoint/2010/main" val="128485345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124744"/>
            <a:ext cx="8229600" cy="5001419"/>
          </a:xfrm>
        </p:spPr>
        <p:txBody>
          <a:bodyPr>
            <a:normAutofit/>
          </a:bodyPr>
          <a:lstStyle/>
          <a:p>
            <a:pPr marL="0" indent="0">
              <a:buNone/>
            </a:pPr>
            <a:r>
              <a:rPr lang="pl-PL" dirty="0" smtClean="0"/>
              <a:t>	</a:t>
            </a:r>
            <a:r>
              <a:rPr lang="pl-PL" sz="2000" dirty="0" smtClean="0">
                <a:solidFill>
                  <a:schemeClr val="tx1"/>
                </a:solidFill>
                <a:latin typeface="Times New Roman" panose="02020603050405020304" pitchFamily="18" charset="0"/>
                <a:cs typeface="Times New Roman" panose="02020603050405020304" pitchFamily="18" charset="0"/>
              </a:rPr>
              <a:t>ZUS zawiadamia </a:t>
            </a:r>
            <a:r>
              <a:rPr lang="pl-PL" sz="2000" dirty="0">
                <a:solidFill>
                  <a:schemeClr val="tx1"/>
                </a:solidFill>
                <a:latin typeface="Times New Roman" panose="02020603050405020304" pitchFamily="18" charset="0"/>
                <a:cs typeface="Times New Roman" panose="02020603050405020304" pitchFamily="18" charset="0"/>
              </a:rPr>
              <a:t>ubezpieczonego o terminie badania </a:t>
            </a:r>
            <a:r>
              <a:rPr lang="pl-PL" sz="2000" dirty="0" smtClean="0">
                <a:solidFill>
                  <a:schemeClr val="tx1"/>
                </a:solidFill>
                <a:latin typeface="Times New Roman" panose="02020603050405020304" pitchFamily="18" charset="0"/>
                <a:cs typeface="Times New Roman" panose="02020603050405020304" pitchFamily="18" charset="0"/>
              </a:rPr>
              <a:t>u lekarza </a:t>
            </a:r>
            <a:r>
              <a:rPr lang="pl-PL" sz="2000" dirty="0">
                <a:solidFill>
                  <a:schemeClr val="tx1"/>
                </a:solidFill>
                <a:latin typeface="Times New Roman" panose="02020603050405020304" pitchFamily="18" charset="0"/>
                <a:cs typeface="Times New Roman" panose="02020603050405020304" pitchFamily="18" charset="0"/>
              </a:rPr>
              <a:t>orzecznika Zakładu </a:t>
            </a:r>
            <a:r>
              <a:rPr lang="pl-PL" sz="2000" dirty="0" smtClean="0">
                <a:solidFill>
                  <a:schemeClr val="tx1"/>
                </a:solidFill>
                <a:latin typeface="Times New Roman" panose="02020603050405020304" pitchFamily="18" charset="0"/>
                <a:cs typeface="Times New Roman" panose="02020603050405020304" pitchFamily="18" charset="0"/>
              </a:rPr>
              <a:t>albo lekarza konsultanta, przekazując zawiadomienie przez:</a:t>
            </a:r>
            <a:endParaRPr lang="pl-PL" sz="2000" dirty="0">
              <a:solidFill>
                <a:schemeClr val="tx1"/>
              </a:solidFill>
              <a:latin typeface="Times New Roman" panose="02020603050405020304" pitchFamily="18" charset="0"/>
              <a:cs typeface="Times New Roman" panose="02020603050405020304" pitchFamily="18" charset="0"/>
            </a:endParaRPr>
          </a:p>
          <a:p>
            <a:pPr lvl="0"/>
            <a:r>
              <a:rPr lang="pl-PL" sz="2000" dirty="0">
                <a:solidFill>
                  <a:schemeClr val="tx1"/>
                </a:solidFill>
                <a:latin typeface="Times New Roman" panose="02020603050405020304" pitchFamily="18" charset="0"/>
                <a:cs typeface="Times New Roman" panose="02020603050405020304" pitchFamily="18" charset="0"/>
              </a:rPr>
              <a:t>operatora pocztowego – formie </a:t>
            </a:r>
            <a:r>
              <a:rPr lang="pl-PL" sz="2000" dirty="0" smtClean="0">
                <a:solidFill>
                  <a:schemeClr val="tx1"/>
                </a:solidFill>
                <a:latin typeface="Times New Roman" panose="02020603050405020304" pitchFamily="18" charset="0"/>
                <a:cs typeface="Times New Roman" panose="02020603050405020304" pitchFamily="18" charset="0"/>
              </a:rPr>
              <a:t>pisemnej</a:t>
            </a:r>
          </a:p>
          <a:p>
            <a:pPr lvl="0"/>
            <a:endParaRPr lang="pl-PL" sz="2000" dirty="0">
              <a:solidFill>
                <a:schemeClr val="tx1"/>
              </a:solidFill>
              <a:latin typeface="Times New Roman" panose="02020603050405020304" pitchFamily="18" charset="0"/>
              <a:cs typeface="Times New Roman" panose="02020603050405020304" pitchFamily="18" charset="0"/>
            </a:endParaRPr>
          </a:p>
          <a:p>
            <a:pPr lvl="0"/>
            <a:r>
              <a:rPr lang="pl-PL" sz="2000" dirty="0">
                <a:solidFill>
                  <a:schemeClr val="tx1"/>
                </a:solidFill>
                <a:latin typeface="Times New Roman" panose="02020603050405020304" pitchFamily="18" charset="0"/>
                <a:cs typeface="Times New Roman" panose="02020603050405020304" pitchFamily="18" charset="0"/>
              </a:rPr>
              <a:t>pracowników Zakładu Ubezpieczeń Społecznych lub inne upoważnione osoby – telefonicznie lub za pomocą środków komunikacji </a:t>
            </a:r>
            <a:r>
              <a:rPr lang="pl-PL" sz="2000" dirty="0" smtClean="0">
                <a:solidFill>
                  <a:schemeClr val="tx1"/>
                </a:solidFill>
                <a:latin typeface="Times New Roman" panose="02020603050405020304" pitchFamily="18" charset="0"/>
                <a:cs typeface="Times New Roman" panose="02020603050405020304" pitchFamily="18" charset="0"/>
              </a:rPr>
              <a:t>elektronicznej</a:t>
            </a:r>
          </a:p>
          <a:p>
            <a:pPr marL="0" lvl="0" indent="0">
              <a:buNone/>
            </a:pPr>
            <a:endParaRPr lang="pl-PL" sz="2000" dirty="0">
              <a:solidFill>
                <a:schemeClr val="tx1"/>
              </a:solidFill>
              <a:latin typeface="Times New Roman" panose="02020603050405020304" pitchFamily="18" charset="0"/>
              <a:cs typeface="Times New Roman" panose="02020603050405020304" pitchFamily="18" charset="0"/>
            </a:endParaRPr>
          </a:p>
          <a:p>
            <a:pPr lvl="0"/>
            <a:r>
              <a:rPr lang="pl-PL" sz="2000" dirty="0">
                <a:solidFill>
                  <a:schemeClr val="tx1"/>
                </a:solidFill>
                <a:latin typeface="Times New Roman" panose="02020603050405020304" pitchFamily="18" charset="0"/>
                <a:cs typeface="Times New Roman" panose="02020603050405020304" pitchFamily="18" charset="0"/>
              </a:rPr>
              <a:t>pracodawcę</a:t>
            </a:r>
            <a:r>
              <a:rPr lang="pl-PL" sz="2000" dirty="0" smtClean="0">
                <a:solidFill>
                  <a:schemeClr val="tx1"/>
                </a:solidFill>
                <a:latin typeface="Times New Roman" panose="02020603050405020304" pitchFamily="18" charset="0"/>
                <a:cs typeface="Times New Roman" panose="02020603050405020304" pitchFamily="18" charset="0"/>
              </a:rPr>
              <a:t>.</a:t>
            </a:r>
          </a:p>
          <a:p>
            <a:pPr lvl="0"/>
            <a:endParaRPr lang="pl-PL" sz="2000" dirty="0">
              <a:solidFill>
                <a:schemeClr val="tx1"/>
              </a:solidFill>
              <a:latin typeface="Times New Roman" panose="02020603050405020304" pitchFamily="18" charset="0"/>
              <a:cs typeface="Times New Roman" panose="02020603050405020304" pitchFamily="18" charset="0"/>
            </a:endParaRPr>
          </a:p>
          <a:p>
            <a:pPr marL="0" indent="0">
              <a:buNone/>
            </a:pPr>
            <a:r>
              <a:rPr lang="pl-PL" sz="2000" dirty="0" smtClean="0">
                <a:solidFill>
                  <a:schemeClr val="tx1"/>
                </a:solidFill>
                <a:latin typeface="Times New Roman" panose="02020603050405020304" pitchFamily="18" charset="0"/>
                <a:cs typeface="Times New Roman" panose="02020603050405020304" pitchFamily="18" charset="0"/>
              </a:rPr>
              <a:t>	ZUS może wystąpić również do ubezpieczonego lub </a:t>
            </a:r>
            <a:r>
              <a:rPr lang="pl-PL" sz="2000" dirty="0">
                <a:solidFill>
                  <a:schemeClr val="tx1"/>
                </a:solidFill>
                <a:latin typeface="Times New Roman" panose="02020603050405020304" pitchFamily="18" charset="0"/>
                <a:cs typeface="Times New Roman" panose="02020603050405020304" pitchFamily="18" charset="0"/>
              </a:rPr>
              <a:t>wystawiającego </a:t>
            </a:r>
            <a:r>
              <a:rPr lang="pl-PL" sz="2000" dirty="0" smtClean="0">
                <a:solidFill>
                  <a:schemeClr val="tx1"/>
                </a:solidFill>
                <a:latin typeface="Times New Roman" panose="02020603050405020304" pitchFamily="18" charset="0"/>
                <a:cs typeface="Times New Roman" panose="02020603050405020304" pitchFamily="18" charset="0"/>
              </a:rPr>
              <a:t>zaświadczenie  o udostępnienie kart informacyjnych, wyników badań pomocniczych</a:t>
            </a:r>
            <a:endParaRPr lang="pl-PL"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236418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908720"/>
            <a:ext cx="8229600" cy="5217443"/>
          </a:xfrm>
        </p:spPr>
        <p:txBody>
          <a:bodyPr>
            <a:normAutofit/>
          </a:bodyPr>
          <a:lstStyle/>
          <a:p>
            <a:r>
              <a:rPr lang="pl-PL" sz="2000" dirty="0">
                <a:solidFill>
                  <a:schemeClr val="tx1"/>
                </a:solidFill>
                <a:latin typeface="Times New Roman" panose="02020603050405020304" pitchFamily="18" charset="0"/>
                <a:cs typeface="Times New Roman" panose="02020603050405020304" pitchFamily="18" charset="0"/>
              </a:rPr>
              <a:t>Zawiadomienie w formie pisemnej przesyłane jest na adres pobytu ubezpieczonego w okresie czasowej niezdolności do pracy, wskazany w zaświadczeniu lekarskim. </a:t>
            </a:r>
            <a:endParaRPr lang="pl-PL" sz="2000" dirty="0" smtClean="0">
              <a:solidFill>
                <a:schemeClr val="tx1"/>
              </a:solidFill>
              <a:latin typeface="Times New Roman" panose="02020603050405020304" pitchFamily="18" charset="0"/>
              <a:cs typeface="Times New Roman" panose="02020603050405020304" pitchFamily="18" charset="0"/>
            </a:endParaRPr>
          </a:p>
          <a:p>
            <a:endParaRPr lang="pl-PL" sz="2000" dirty="0">
              <a:solidFill>
                <a:schemeClr val="tx1"/>
              </a:solidFill>
              <a:latin typeface="Times New Roman" panose="02020603050405020304" pitchFamily="18" charset="0"/>
              <a:cs typeface="Times New Roman" panose="02020603050405020304" pitchFamily="18" charset="0"/>
            </a:endParaRPr>
          </a:p>
          <a:p>
            <a:r>
              <a:rPr lang="pl-PL" sz="2000" dirty="0" smtClean="0">
                <a:solidFill>
                  <a:schemeClr val="tx1"/>
                </a:solidFill>
                <a:latin typeface="Times New Roman" panose="02020603050405020304" pitchFamily="18" charset="0"/>
                <a:cs typeface="Times New Roman" panose="02020603050405020304" pitchFamily="18" charset="0"/>
              </a:rPr>
              <a:t>Ubezpieczony </a:t>
            </a:r>
            <a:r>
              <a:rPr lang="pl-PL" sz="2000" dirty="0">
                <a:solidFill>
                  <a:schemeClr val="tx1"/>
                </a:solidFill>
                <a:latin typeface="Times New Roman" panose="02020603050405020304" pitchFamily="18" charset="0"/>
                <a:cs typeface="Times New Roman" panose="02020603050405020304" pitchFamily="18" charset="0"/>
              </a:rPr>
              <a:t>jest zobowiązany podać wystawiającemu zaświadczenie lekarskie adres pobytu w okresie czasowej niezdolności do pracy, jeżeli różni się on od adresu na profilu informacyjnym. </a:t>
            </a:r>
            <a:endParaRPr lang="pl-PL" sz="2000" dirty="0" smtClean="0">
              <a:solidFill>
                <a:schemeClr val="tx1"/>
              </a:solidFill>
              <a:latin typeface="Times New Roman" panose="02020603050405020304" pitchFamily="18" charset="0"/>
              <a:cs typeface="Times New Roman" panose="02020603050405020304" pitchFamily="18" charset="0"/>
            </a:endParaRPr>
          </a:p>
          <a:p>
            <a:endParaRPr lang="pl-PL" sz="2000" dirty="0">
              <a:solidFill>
                <a:schemeClr val="tx1"/>
              </a:solidFill>
              <a:latin typeface="Times New Roman" panose="02020603050405020304" pitchFamily="18" charset="0"/>
              <a:cs typeface="Times New Roman" panose="02020603050405020304" pitchFamily="18" charset="0"/>
            </a:endParaRPr>
          </a:p>
          <a:p>
            <a:r>
              <a:rPr lang="pl-PL" sz="2000" dirty="0" smtClean="0">
                <a:solidFill>
                  <a:schemeClr val="tx1"/>
                </a:solidFill>
                <a:latin typeface="Times New Roman" panose="02020603050405020304" pitchFamily="18" charset="0"/>
                <a:cs typeface="Times New Roman" panose="02020603050405020304" pitchFamily="18" charset="0"/>
              </a:rPr>
              <a:t>Ubezpieczony </a:t>
            </a:r>
            <a:r>
              <a:rPr lang="pl-PL" sz="2000" dirty="0">
                <a:solidFill>
                  <a:schemeClr val="tx1"/>
                </a:solidFill>
                <a:latin typeface="Times New Roman" panose="02020603050405020304" pitchFamily="18" charset="0"/>
                <a:cs typeface="Times New Roman" panose="02020603050405020304" pitchFamily="18" charset="0"/>
              </a:rPr>
              <a:t>jest zobowiązany poinformować płatnika składek oraz Zakład o zmianie adresu </a:t>
            </a:r>
            <a:r>
              <a:rPr lang="pl-PL" sz="2000" dirty="0" smtClean="0">
                <a:solidFill>
                  <a:schemeClr val="tx1"/>
                </a:solidFill>
                <a:latin typeface="Times New Roman" panose="02020603050405020304" pitchFamily="18" charset="0"/>
                <a:cs typeface="Times New Roman" panose="02020603050405020304" pitchFamily="18" charset="0"/>
              </a:rPr>
              <a:t>pobytu, w </a:t>
            </a:r>
            <a:r>
              <a:rPr lang="pl-PL" sz="2000" dirty="0">
                <a:solidFill>
                  <a:schemeClr val="tx1"/>
                </a:solidFill>
                <a:latin typeface="Times New Roman" panose="02020603050405020304" pitchFamily="18" charset="0"/>
                <a:cs typeface="Times New Roman" panose="02020603050405020304" pitchFamily="18" charset="0"/>
              </a:rPr>
              <a:t>trakcie niezdolności do pracy, nie później niż w ciągu 3 dni od wystąpienia tej okoliczności</a:t>
            </a:r>
            <a:r>
              <a:rPr lang="pl-PL" sz="2000" dirty="0" smtClean="0">
                <a:solidFill>
                  <a:schemeClr val="tx1"/>
                </a:solidFill>
                <a:latin typeface="Times New Roman" panose="02020603050405020304" pitchFamily="18" charset="0"/>
                <a:cs typeface="Times New Roman" panose="02020603050405020304" pitchFamily="18" charset="0"/>
              </a:rPr>
              <a:t>.</a:t>
            </a:r>
          </a:p>
          <a:p>
            <a:endParaRPr lang="pl-PL" sz="2000" dirty="0">
              <a:solidFill>
                <a:schemeClr val="tx1"/>
              </a:solidFill>
              <a:latin typeface="Times New Roman" panose="02020603050405020304" pitchFamily="18" charset="0"/>
              <a:cs typeface="Times New Roman" panose="02020603050405020304" pitchFamily="18" charset="0"/>
            </a:endParaRPr>
          </a:p>
          <a:p>
            <a:r>
              <a:rPr lang="pl-PL" sz="2000" dirty="0">
                <a:solidFill>
                  <a:schemeClr val="tx1"/>
                </a:solidFill>
                <a:latin typeface="Times New Roman" panose="02020603050405020304" pitchFamily="18" charset="0"/>
                <a:cs typeface="Times New Roman" panose="02020603050405020304" pitchFamily="18" charset="0"/>
              </a:rPr>
              <a:t>W razie niedopełnienia obowiązku, przyjmuje się, że zawiadomienie o terminie badania wysłane na adres pobytu, zostało doręczone skutecznie.</a:t>
            </a:r>
          </a:p>
          <a:p>
            <a:endParaRPr lang="pl-PL" dirty="0">
              <a:solidFill>
                <a:schemeClr val="tx1"/>
              </a:solidFill>
            </a:endParaRPr>
          </a:p>
        </p:txBody>
      </p:sp>
    </p:spTree>
    <p:extLst>
      <p:ext uri="{BB962C8B-B14F-4D97-AF65-F5344CB8AC3E}">
        <p14:creationId xmlns:p14="http://schemas.microsoft.com/office/powerpoint/2010/main" val="138471871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836712"/>
            <a:ext cx="8229600" cy="5289451"/>
          </a:xfrm>
        </p:spPr>
        <p:txBody>
          <a:bodyPr>
            <a:normAutofit fontScale="92500" lnSpcReduction="10000"/>
          </a:bodyPr>
          <a:lstStyle/>
          <a:p>
            <a:pPr marL="0" indent="0" algn="just">
              <a:buNone/>
            </a:pPr>
            <a:r>
              <a:rPr lang="pl-PL" dirty="0" smtClean="0"/>
              <a:t>	</a:t>
            </a:r>
            <a:r>
              <a:rPr lang="pl-PL" dirty="0" smtClean="0">
                <a:solidFill>
                  <a:schemeClr val="tx1"/>
                </a:solidFill>
                <a:latin typeface="Times New Roman" panose="02020603050405020304" pitchFamily="18" charset="0"/>
                <a:cs typeface="Times New Roman" panose="02020603050405020304" pitchFamily="18" charset="0"/>
              </a:rPr>
              <a:t>W </a:t>
            </a:r>
            <a:r>
              <a:rPr lang="pl-PL" dirty="0">
                <a:solidFill>
                  <a:schemeClr val="tx1"/>
                </a:solidFill>
                <a:latin typeface="Times New Roman" panose="02020603050405020304" pitchFamily="18" charset="0"/>
                <a:cs typeface="Times New Roman" panose="02020603050405020304" pitchFamily="18" charset="0"/>
              </a:rPr>
              <a:t>razie uniemożliwienia badania lub niedostarczenia posiadanych wyników badań zaświadczenie lekarskie e – ZLA traci ważność od dnia następującego po tym terminie.</a:t>
            </a:r>
          </a:p>
          <a:p>
            <a:pPr marL="0" indent="0" algn="just">
              <a:buNone/>
            </a:pPr>
            <a:r>
              <a:rPr lang="pl-PL" dirty="0">
                <a:solidFill>
                  <a:schemeClr val="tx1"/>
                </a:solidFill>
                <a:latin typeface="Times New Roman" panose="02020603050405020304" pitchFamily="18" charset="0"/>
                <a:cs typeface="Times New Roman" panose="02020603050405020304" pitchFamily="18" charset="0"/>
              </a:rPr>
              <a:t> </a:t>
            </a:r>
          </a:p>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	Jeżeli </a:t>
            </a:r>
            <a:r>
              <a:rPr lang="pl-PL" dirty="0">
                <a:solidFill>
                  <a:schemeClr val="tx1"/>
                </a:solidFill>
                <a:latin typeface="Times New Roman" panose="02020603050405020304" pitchFamily="18" charset="0"/>
                <a:cs typeface="Times New Roman" panose="02020603050405020304" pitchFamily="18" charset="0"/>
              </a:rPr>
              <a:t>po analizie dokumentacji medycznej i po przeprowadzeniu badania ubezpieczonego lekarz orzecznik Zakładu określi wcześniejszą datę ustania niezdolności do pracy niż orzeczona w zaświadczeniu lekarskim, za okres od tej daty zaświadczenie lekarskie traci ważność. </a:t>
            </a:r>
            <a:r>
              <a:rPr lang="pl-PL" dirty="0" smtClean="0">
                <a:solidFill>
                  <a:schemeClr val="tx1"/>
                </a:solidFill>
                <a:latin typeface="Times New Roman" panose="02020603050405020304" pitchFamily="18" charset="0"/>
                <a:cs typeface="Times New Roman" panose="02020603050405020304" pitchFamily="18" charset="0"/>
              </a:rPr>
              <a:t>W </a:t>
            </a:r>
            <a:r>
              <a:rPr lang="pl-PL" dirty="0">
                <a:solidFill>
                  <a:schemeClr val="tx1"/>
                </a:solidFill>
                <a:latin typeface="Times New Roman" panose="02020603050405020304" pitchFamily="18" charset="0"/>
                <a:cs typeface="Times New Roman" panose="02020603050405020304" pitchFamily="18" charset="0"/>
              </a:rPr>
              <a:t>tych przypadkach, lekarz orzecznik Zakładu wystawia zaświadczenie, które jest traktowane na równi z zaświadczeniem stwierdzającym brak przeciwwskazań do pracy na określonym stanowisku. ( art. 229 § 4 kodeksu pracy ).</a:t>
            </a:r>
          </a:p>
          <a:p>
            <a:pPr marL="0" indent="0" algn="just">
              <a:buNone/>
            </a:pPr>
            <a:r>
              <a:rPr lang="pl-PL" dirty="0">
                <a:solidFill>
                  <a:schemeClr val="tx1"/>
                </a:solidFill>
                <a:latin typeface="Times New Roman" panose="02020603050405020304" pitchFamily="18" charset="0"/>
                <a:cs typeface="Times New Roman" panose="02020603050405020304" pitchFamily="18" charset="0"/>
              </a:rPr>
              <a:t> </a:t>
            </a:r>
          </a:p>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	Wystawiający </a:t>
            </a:r>
            <a:r>
              <a:rPr lang="pl-PL" dirty="0">
                <a:solidFill>
                  <a:schemeClr val="tx1"/>
                </a:solidFill>
                <a:latin typeface="Times New Roman" panose="02020603050405020304" pitchFamily="18" charset="0"/>
                <a:cs typeface="Times New Roman" panose="02020603050405020304" pitchFamily="18" charset="0"/>
              </a:rPr>
              <a:t>zaświadczenie lekarskie jest informowany o fakcie wystawienia zaświadczenia przez lekarza orzecznika Zakładu.  </a:t>
            </a:r>
          </a:p>
          <a:p>
            <a:pPr algn="just"/>
            <a:endParaRPr lang="pl-PL" dirty="0"/>
          </a:p>
        </p:txBody>
      </p:sp>
    </p:spTree>
    <p:extLst>
      <p:ext uri="{BB962C8B-B14F-4D97-AF65-F5344CB8AC3E}">
        <p14:creationId xmlns:p14="http://schemas.microsoft.com/office/powerpoint/2010/main" val="91136295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692696"/>
            <a:ext cx="8229600" cy="5433467"/>
          </a:xfrm>
        </p:spPr>
        <p:txBody>
          <a:bodyPr>
            <a:normAutofit fontScale="92500"/>
          </a:bodyPr>
          <a:lstStyle/>
          <a:p>
            <a:pPr marL="0" indent="0">
              <a:buNone/>
            </a:pPr>
            <a:r>
              <a:rPr lang="pl-PL" dirty="0" smtClean="0"/>
              <a:t>	</a:t>
            </a:r>
            <a:r>
              <a:rPr lang="pl-PL" sz="2800"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Zaświadczenie </a:t>
            </a:r>
            <a:r>
              <a:rPr lang="pl-PL" sz="2800"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lekarza orzecznika Zakładu zawiera</a:t>
            </a:r>
            <a:r>
              <a:rPr lang="pl-PL" sz="2800"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pPr marL="0" indent="0">
              <a:buNone/>
            </a:pPr>
            <a:endParaRPr lang="pl-PL" dirty="0">
              <a:solidFill>
                <a:schemeClr val="tx1"/>
              </a:solidFill>
              <a:latin typeface="Times New Roman" panose="02020603050405020304" pitchFamily="18" charset="0"/>
              <a:cs typeface="Times New Roman" panose="02020603050405020304" pitchFamily="18" charset="0"/>
            </a:endParaRPr>
          </a:p>
          <a:p>
            <a:pPr lvl="0"/>
            <a:r>
              <a:rPr lang="pl-PL" sz="1900" dirty="0">
                <a:solidFill>
                  <a:schemeClr val="tx1"/>
                </a:solidFill>
                <a:latin typeface="Times New Roman" panose="02020603050405020304" pitchFamily="18" charset="0"/>
                <a:cs typeface="Times New Roman" panose="02020603050405020304" pitchFamily="18" charset="0"/>
              </a:rPr>
              <a:t>datę wystawienia;</a:t>
            </a:r>
          </a:p>
          <a:p>
            <a:pPr lvl="0"/>
            <a:r>
              <a:rPr lang="pl-PL" sz="1900" dirty="0">
                <a:solidFill>
                  <a:schemeClr val="tx1"/>
                </a:solidFill>
                <a:latin typeface="Times New Roman" panose="02020603050405020304" pitchFamily="18" charset="0"/>
                <a:cs typeface="Times New Roman" panose="02020603050405020304" pitchFamily="18" charset="0"/>
              </a:rPr>
              <a:t>imię i  nazwisko ubezpieczonego, numer PESEL, adres jego pobytu w czasie trwania niezdolności do pracy; </a:t>
            </a:r>
          </a:p>
          <a:p>
            <a:pPr lvl="0"/>
            <a:r>
              <a:rPr lang="pl-PL" sz="1900" dirty="0">
                <a:solidFill>
                  <a:schemeClr val="tx1"/>
                </a:solidFill>
                <a:latin typeface="Times New Roman" panose="02020603050405020304" pitchFamily="18" charset="0"/>
                <a:cs typeface="Times New Roman" panose="02020603050405020304" pitchFamily="18" charset="0"/>
              </a:rPr>
              <a:t>dane płatnika składek:  NIP </a:t>
            </a:r>
          </a:p>
          <a:p>
            <a:pPr lvl="0"/>
            <a:r>
              <a:rPr lang="pl-PL" sz="1900" dirty="0">
                <a:solidFill>
                  <a:schemeClr val="tx1"/>
                </a:solidFill>
                <a:latin typeface="Times New Roman" panose="02020603050405020304" pitchFamily="18" charset="0"/>
                <a:cs typeface="Times New Roman" panose="02020603050405020304" pitchFamily="18" charset="0"/>
              </a:rPr>
              <a:t>datę ustania niezdolności do pracy;</a:t>
            </a:r>
          </a:p>
          <a:p>
            <a:pPr lvl="0"/>
            <a:r>
              <a:rPr lang="pl-PL" sz="1900" dirty="0">
                <a:solidFill>
                  <a:schemeClr val="tx1"/>
                </a:solidFill>
                <a:latin typeface="Times New Roman" panose="02020603050405020304" pitchFamily="18" charset="0"/>
                <a:cs typeface="Times New Roman" panose="02020603050405020304" pitchFamily="18" charset="0"/>
              </a:rPr>
              <a:t>identyfikator zaświadczenia lekarskiego, które traci ważność od daty badania ubezpieczonego </a:t>
            </a:r>
          </a:p>
          <a:p>
            <a:pPr lvl="0"/>
            <a:r>
              <a:rPr lang="pl-PL" sz="1900" dirty="0">
                <a:solidFill>
                  <a:schemeClr val="tx1"/>
                </a:solidFill>
                <a:latin typeface="Times New Roman" panose="02020603050405020304" pitchFamily="18" charset="0"/>
                <a:cs typeface="Times New Roman" panose="02020603050405020304" pitchFamily="18" charset="0"/>
              </a:rPr>
              <a:t>imię i nazwisko lekarza orzecznika Zakładu Ubezpieczeń Społecznych wystawiającego zaświadczenie;</a:t>
            </a:r>
          </a:p>
          <a:p>
            <a:pPr lvl="0"/>
            <a:r>
              <a:rPr lang="pl-PL" sz="1900" dirty="0">
                <a:solidFill>
                  <a:schemeClr val="tx1"/>
                </a:solidFill>
                <a:latin typeface="Times New Roman" panose="02020603050405020304" pitchFamily="18" charset="0"/>
                <a:cs typeface="Times New Roman" panose="02020603050405020304" pitchFamily="18" charset="0"/>
              </a:rPr>
              <a:t>oznaczenie terenowej jednostki organizacyjnej Zakładu Ubezpieczeń Społecznych;</a:t>
            </a:r>
          </a:p>
          <a:p>
            <a:pPr lvl="0"/>
            <a:r>
              <a:rPr lang="pl-PL" sz="1900" dirty="0" smtClean="0">
                <a:solidFill>
                  <a:schemeClr val="tx1"/>
                </a:solidFill>
                <a:latin typeface="Times New Roman" panose="02020603050405020304" pitchFamily="18" charset="0"/>
                <a:cs typeface="Times New Roman" panose="02020603050405020304" pitchFamily="18" charset="0"/>
              </a:rPr>
              <a:t>informację </a:t>
            </a:r>
            <a:r>
              <a:rPr lang="pl-PL" sz="1900" dirty="0">
                <a:solidFill>
                  <a:schemeClr val="tx1"/>
                </a:solidFill>
                <a:latin typeface="Times New Roman" panose="02020603050405020304" pitchFamily="18" charset="0"/>
                <a:cs typeface="Times New Roman" panose="02020603050405020304" pitchFamily="18" charset="0"/>
              </a:rPr>
              <a:t>dla ubezpieczonego o wcześniejszej dacie ustania niezdolności do pracy niż orzeczona w zaświadczeniu lekarskim. </a:t>
            </a:r>
          </a:p>
          <a:p>
            <a:pPr lvl="0"/>
            <a:r>
              <a:rPr lang="pl-PL" sz="1900" dirty="0" smtClean="0">
                <a:solidFill>
                  <a:schemeClr val="tx1"/>
                </a:solidFill>
                <a:latin typeface="Times New Roman" panose="02020603050405020304" pitchFamily="18" charset="0"/>
                <a:cs typeface="Times New Roman" panose="02020603050405020304" pitchFamily="18" charset="0"/>
              </a:rPr>
              <a:t>informację, </a:t>
            </a:r>
            <a:r>
              <a:rPr lang="pl-PL" sz="1900" dirty="0">
                <a:solidFill>
                  <a:schemeClr val="tx1"/>
                </a:solidFill>
                <a:latin typeface="Times New Roman" panose="02020603050405020304" pitchFamily="18" charset="0"/>
                <a:cs typeface="Times New Roman" panose="02020603050405020304" pitchFamily="18" charset="0"/>
              </a:rPr>
              <a:t>że zaświadczenie  jest traktowane na równi z zaświadczeniem stwierdzającym brak przeciwwskazań do pracy na określonym stanowisku;</a:t>
            </a:r>
          </a:p>
          <a:p>
            <a:endParaRPr lang="pl-PL" sz="21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428773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548680"/>
            <a:ext cx="8229600" cy="5832648"/>
          </a:xfrm>
        </p:spPr>
        <p:txBody>
          <a:bodyPr>
            <a:normAutofit fontScale="92500" lnSpcReduction="20000"/>
          </a:bodyPr>
          <a:lstStyle/>
          <a:p>
            <a:pPr marL="0" indent="0">
              <a:buNone/>
            </a:pPr>
            <a:r>
              <a:rPr lang="pl-PL" sz="2000"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Uprawnienia lekarzy do wystawiania zaświadczeń lekarskich </a:t>
            </a:r>
            <a:r>
              <a:rPr lang="pl-PL" sz="2000"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e-ZLA </a:t>
            </a:r>
            <a:r>
              <a:rPr lang="pl-PL" sz="2000"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p>
          <a:p>
            <a:pPr marL="0" indent="0" algn="just">
              <a:buNone/>
            </a:pPr>
            <a:r>
              <a:rPr lang="pl-PL" sz="2200" dirty="0" smtClean="0">
                <a:solidFill>
                  <a:schemeClr val="tx1"/>
                </a:solidFill>
                <a:latin typeface="Times New Roman" panose="02020603050405020304" pitchFamily="18" charset="0"/>
                <a:cs typeface="Times New Roman" panose="02020603050405020304" pitchFamily="18" charset="0"/>
              </a:rPr>
              <a:t>	</a:t>
            </a:r>
            <a:r>
              <a:rPr lang="pl-PL" sz="1900" dirty="0" smtClean="0">
                <a:solidFill>
                  <a:schemeClr val="tx1"/>
                </a:solidFill>
                <a:latin typeface="Times New Roman" panose="02020603050405020304" pitchFamily="18" charset="0"/>
                <a:cs typeface="Times New Roman" panose="02020603050405020304" pitchFamily="18" charset="0"/>
              </a:rPr>
              <a:t>ZUS upoważnia </a:t>
            </a:r>
            <a:r>
              <a:rPr lang="pl-PL" sz="1900" dirty="0">
                <a:solidFill>
                  <a:schemeClr val="tx1"/>
                </a:solidFill>
                <a:latin typeface="Times New Roman" panose="02020603050405020304" pitchFamily="18" charset="0"/>
                <a:cs typeface="Times New Roman" panose="02020603050405020304" pitchFamily="18" charset="0"/>
              </a:rPr>
              <a:t>do wystawiania zaświadczeń lekarskich o czasowej niezdolności do </a:t>
            </a:r>
            <a:r>
              <a:rPr lang="pl-PL" sz="1900" dirty="0" smtClean="0">
                <a:solidFill>
                  <a:schemeClr val="tx1"/>
                </a:solidFill>
                <a:latin typeface="Times New Roman" panose="02020603050405020304" pitchFamily="18" charset="0"/>
                <a:cs typeface="Times New Roman" panose="02020603050405020304" pitchFamily="18" charset="0"/>
              </a:rPr>
              <a:t>pracy</a:t>
            </a:r>
            <a:r>
              <a:rPr lang="pl-PL" sz="1900" u="sng" dirty="0">
                <a:solidFill>
                  <a:schemeClr val="tx1"/>
                </a:solidFill>
                <a:latin typeface="Times New Roman" panose="02020603050405020304" pitchFamily="18" charset="0"/>
                <a:cs typeface="Times New Roman" panose="02020603050405020304" pitchFamily="18" charset="0"/>
              </a:rPr>
              <a:t> na wniosek</a:t>
            </a:r>
            <a:r>
              <a:rPr lang="pl-PL" sz="1900" dirty="0">
                <a:solidFill>
                  <a:schemeClr val="tx1"/>
                </a:solidFill>
                <a:latin typeface="Times New Roman" panose="02020603050405020304" pitchFamily="18" charset="0"/>
                <a:cs typeface="Times New Roman" panose="02020603050405020304" pitchFamily="18" charset="0"/>
              </a:rPr>
              <a:t> :</a:t>
            </a:r>
          </a:p>
          <a:p>
            <a:pPr lvl="0" algn="just"/>
            <a:r>
              <a:rPr lang="pl-PL" sz="1900" dirty="0">
                <a:solidFill>
                  <a:schemeClr val="tx1"/>
                </a:solidFill>
                <a:latin typeface="Times New Roman" panose="02020603050405020304" pitchFamily="18" charset="0"/>
                <a:cs typeface="Times New Roman" panose="02020603050405020304" pitchFamily="18" charset="0"/>
              </a:rPr>
              <a:t>lekarza,</a:t>
            </a:r>
          </a:p>
          <a:p>
            <a:pPr lvl="0" algn="just"/>
            <a:r>
              <a:rPr lang="pl-PL" sz="1900" dirty="0">
                <a:solidFill>
                  <a:schemeClr val="tx1"/>
                </a:solidFill>
                <a:latin typeface="Times New Roman" panose="02020603050405020304" pitchFamily="18" charset="0"/>
                <a:cs typeface="Times New Roman" panose="02020603050405020304" pitchFamily="18" charset="0"/>
              </a:rPr>
              <a:t>lekarza </a:t>
            </a:r>
            <a:r>
              <a:rPr lang="pl-PL" sz="1900" dirty="0" smtClean="0">
                <a:solidFill>
                  <a:schemeClr val="tx1"/>
                </a:solidFill>
                <a:latin typeface="Times New Roman" panose="02020603050405020304" pitchFamily="18" charset="0"/>
                <a:cs typeface="Times New Roman" panose="02020603050405020304" pitchFamily="18" charset="0"/>
              </a:rPr>
              <a:t>dentysty, </a:t>
            </a:r>
            <a:endParaRPr lang="pl-PL" sz="1900" dirty="0">
              <a:solidFill>
                <a:schemeClr val="tx1"/>
              </a:solidFill>
              <a:latin typeface="Times New Roman" panose="02020603050405020304" pitchFamily="18" charset="0"/>
              <a:cs typeface="Times New Roman" panose="02020603050405020304" pitchFamily="18" charset="0"/>
            </a:endParaRPr>
          </a:p>
          <a:p>
            <a:pPr lvl="0" algn="just"/>
            <a:r>
              <a:rPr lang="pl-PL" sz="1900" dirty="0">
                <a:solidFill>
                  <a:schemeClr val="tx1"/>
                </a:solidFill>
                <a:latin typeface="Times New Roman" panose="02020603050405020304" pitchFamily="18" charset="0"/>
                <a:cs typeface="Times New Roman" panose="02020603050405020304" pitchFamily="18" charset="0"/>
              </a:rPr>
              <a:t>felczera lub starszego felczera</a:t>
            </a:r>
          </a:p>
          <a:p>
            <a:pPr marL="0" indent="0" algn="just">
              <a:buNone/>
            </a:pPr>
            <a:r>
              <a:rPr lang="pl-PL" sz="1900" dirty="0" smtClean="0">
                <a:solidFill>
                  <a:schemeClr val="tx1"/>
                </a:solidFill>
                <a:latin typeface="Times New Roman" panose="02020603050405020304" pitchFamily="18" charset="0"/>
                <a:cs typeface="Times New Roman" panose="02020603050405020304" pitchFamily="18" charset="0"/>
              </a:rPr>
              <a:t>w </a:t>
            </a:r>
            <a:r>
              <a:rPr lang="pl-PL" sz="1900" dirty="0">
                <a:solidFill>
                  <a:schemeClr val="tx1"/>
                </a:solidFill>
                <a:latin typeface="Times New Roman" panose="02020603050405020304" pitchFamily="18" charset="0"/>
                <a:cs typeface="Times New Roman" panose="02020603050405020304" pitchFamily="18" charset="0"/>
              </a:rPr>
              <a:t>formie pisemnej lub w formie dokumentu elektronicznego,</a:t>
            </a:r>
          </a:p>
          <a:p>
            <a:pPr lvl="0" algn="just"/>
            <a:r>
              <a:rPr lang="pl-PL" sz="1900" dirty="0">
                <a:solidFill>
                  <a:schemeClr val="tx1"/>
                </a:solidFill>
                <a:latin typeface="Times New Roman" panose="02020603050405020304" pitchFamily="18" charset="0"/>
                <a:cs typeface="Times New Roman" panose="02020603050405020304" pitchFamily="18" charset="0"/>
              </a:rPr>
              <a:t>podpisanego kwalifikowanym podpisem elektronicznym, </a:t>
            </a:r>
          </a:p>
          <a:p>
            <a:pPr lvl="0" algn="just"/>
            <a:r>
              <a:rPr lang="pl-PL" sz="1900" dirty="0">
                <a:solidFill>
                  <a:schemeClr val="tx1"/>
                </a:solidFill>
                <a:latin typeface="Times New Roman" panose="02020603050405020304" pitchFamily="18" charset="0"/>
                <a:cs typeface="Times New Roman" panose="02020603050405020304" pitchFamily="18" charset="0"/>
              </a:rPr>
              <a:t>podpisem zaufanym, </a:t>
            </a:r>
          </a:p>
          <a:p>
            <a:pPr lvl="0" algn="just"/>
            <a:r>
              <a:rPr lang="pl-PL" sz="1900" dirty="0">
                <a:solidFill>
                  <a:schemeClr val="tx1"/>
                </a:solidFill>
                <a:latin typeface="Times New Roman" panose="02020603050405020304" pitchFamily="18" charset="0"/>
                <a:cs typeface="Times New Roman" panose="02020603050405020304" pitchFamily="18" charset="0"/>
              </a:rPr>
              <a:t>podpisem osobistym</a:t>
            </a:r>
          </a:p>
          <a:p>
            <a:pPr algn="just"/>
            <a:r>
              <a:rPr lang="pl-PL" sz="1900" dirty="0">
                <a:solidFill>
                  <a:schemeClr val="tx1"/>
                </a:solidFill>
                <a:latin typeface="Times New Roman" panose="02020603050405020304" pitchFamily="18" charset="0"/>
                <a:cs typeface="Times New Roman" panose="02020603050405020304" pitchFamily="18" charset="0"/>
              </a:rPr>
              <a:t>albo z wykorzystaniem sposobu potwierdzania dostępnego w systemie teleinformatycznym udostępnionym bezpłatnie przez Zakład Ubezpieczeń Społecznych, </a:t>
            </a:r>
            <a:endParaRPr lang="pl-PL" sz="1900" dirty="0" smtClean="0">
              <a:solidFill>
                <a:schemeClr val="tx1"/>
              </a:solidFill>
              <a:latin typeface="Times New Roman" panose="02020603050405020304" pitchFamily="18" charset="0"/>
              <a:cs typeface="Times New Roman" panose="02020603050405020304" pitchFamily="18" charset="0"/>
            </a:endParaRPr>
          </a:p>
          <a:p>
            <a:pPr marL="0" lvl="0" indent="0" algn="just">
              <a:buNone/>
            </a:pPr>
            <a:r>
              <a:rPr lang="pl-PL" sz="1900" dirty="0" smtClean="0">
                <a:solidFill>
                  <a:schemeClr val="tx1"/>
                </a:solidFill>
                <a:latin typeface="Times New Roman" panose="02020603050405020304" pitchFamily="18" charset="0"/>
                <a:cs typeface="Times New Roman" panose="02020603050405020304" pitchFamily="18" charset="0"/>
              </a:rPr>
              <a:t>po </a:t>
            </a:r>
            <a:r>
              <a:rPr lang="pl-PL" sz="1900" dirty="0">
                <a:solidFill>
                  <a:schemeClr val="tx1"/>
                </a:solidFill>
                <a:latin typeface="Times New Roman" panose="02020603050405020304" pitchFamily="18" charset="0"/>
                <a:cs typeface="Times New Roman" panose="02020603050405020304" pitchFamily="18" charset="0"/>
              </a:rPr>
              <a:t>złożeniu na elektroniczną skrzynkę podawczą Zakładu </a:t>
            </a:r>
            <a:r>
              <a:rPr lang="pl-PL" sz="1900" dirty="0" smtClean="0">
                <a:solidFill>
                  <a:schemeClr val="tx1"/>
                </a:solidFill>
                <a:latin typeface="Times New Roman" panose="02020603050405020304" pitchFamily="18" charset="0"/>
                <a:cs typeface="Times New Roman" panose="02020603050405020304" pitchFamily="18" charset="0"/>
              </a:rPr>
              <a:t>– </a:t>
            </a:r>
            <a:r>
              <a:rPr lang="pl-PL" sz="1900" u="sng" dirty="0" smtClean="0">
                <a:solidFill>
                  <a:schemeClr val="tx1"/>
                </a:solidFill>
                <a:latin typeface="Times New Roman" panose="02020603050405020304" pitchFamily="18" charset="0"/>
                <a:cs typeface="Times New Roman" panose="02020603050405020304" pitchFamily="18" charset="0"/>
              </a:rPr>
              <a:t>oświadczenia</a:t>
            </a:r>
            <a:r>
              <a:rPr lang="pl-PL" sz="1900" dirty="0" smtClean="0">
                <a:solidFill>
                  <a:schemeClr val="tx1"/>
                </a:solidFill>
                <a:latin typeface="Times New Roman" panose="02020603050405020304" pitchFamily="18" charset="0"/>
                <a:cs typeface="Times New Roman" panose="02020603050405020304" pitchFamily="18" charset="0"/>
              </a:rPr>
              <a:t>, </a:t>
            </a:r>
            <a:r>
              <a:rPr lang="pl-PL" sz="1900" dirty="0">
                <a:solidFill>
                  <a:schemeClr val="tx1"/>
                </a:solidFill>
                <a:latin typeface="Times New Roman" panose="02020603050405020304" pitchFamily="18" charset="0"/>
                <a:cs typeface="Times New Roman" panose="02020603050405020304" pitchFamily="18" charset="0"/>
              </a:rPr>
              <a:t>że zobowiązuje </a:t>
            </a:r>
            <a:r>
              <a:rPr lang="pl-PL" sz="1900" dirty="0" smtClean="0">
                <a:solidFill>
                  <a:schemeClr val="tx1"/>
                </a:solidFill>
                <a:latin typeface="Times New Roman" panose="02020603050405020304" pitchFamily="18" charset="0"/>
                <a:cs typeface="Times New Roman" panose="02020603050405020304" pitchFamily="18" charset="0"/>
              </a:rPr>
              <a:t>się On </a:t>
            </a:r>
            <a:r>
              <a:rPr lang="pl-PL" sz="1900" dirty="0">
                <a:solidFill>
                  <a:schemeClr val="tx1"/>
                </a:solidFill>
                <a:latin typeface="Times New Roman" panose="02020603050405020304" pitchFamily="18" charset="0"/>
                <a:cs typeface="Times New Roman" panose="02020603050405020304" pitchFamily="18" charset="0"/>
              </a:rPr>
              <a:t>do przestrzegania zasad orzekania o czasowej niezdolności do pracy i wykonywania obowiązków wynikających z przepisów ustawy i przepisów o ochronie danych osobowych. </a:t>
            </a:r>
            <a:endParaRPr lang="pl-PL" sz="1900" dirty="0" smtClean="0">
              <a:solidFill>
                <a:schemeClr val="tx1"/>
              </a:solidFill>
              <a:latin typeface="Times New Roman" panose="02020603050405020304" pitchFamily="18" charset="0"/>
              <a:cs typeface="Times New Roman" panose="02020603050405020304" pitchFamily="18" charset="0"/>
            </a:endParaRPr>
          </a:p>
          <a:p>
            <a:pPr marL="0" indent="0" algn="just">
              <a:buNone/>
            </a:pPr>
            <a:r>
              <a:rPr lang="pl-PL" sz="1900" dirty="0" smtClean="0"/>
              <a:t>	</a:t>
            </a:r>
          </a:p>
          <a:p>
            <a:pPr marL="0" indent="0" algn="just">
              <a:buNone/>
            </a:pPr>
            <a:r>
              <a:rPr lang="pl-PL" sz="1900" dirty="0">
                <a:solidFill>
                  <a:schemeClr val="tx1"/>
                </a:solidFill>
                <a:latin typeface="Times New Roman" panose="02020603050405020304" pitchFamily="18" charset="0"/>
                <a:cs typeface="Times New Roman" panose="02020603050405020304" pitchFamily="18" charset="0"/>
              </a:rPr>
              <a:t>	</a:t>
            </a:r>
            <a:r>
              <a:rPr lang="pl-PL" sz="1900" dirty="0" smtClean="0">
                <a:solidFill>
                  <a:schemeClr val="tx1"/>
                </a:solidFill>
                <a:latin typeface="Times New Roman" panose="02020603050405020304" pitchFamily="18" charset="0"/>
                <a:cs typeface="Times New Roman" panose="02020603050405020304" pitchFamily="18" charset="0"/>
              </a:rPr>
              <a:t>ZUS </a:t>
            </a:r>
            <a:r>
              <a:rPr lang="pl-PL" sz="1900" dirty="0">
                <a:solidFill>
                  <a:schemeClr val="tx1"/>
                </a:solidFill>
                <a:latin typeface="Times New Roman" panose="02020603050405020304" pitchFamily="18" charset="0"/>
                <a:cs typeface="Times New Roman" panose="02020603050405020304" pitchFamily="18" charset="0"/>
              </a:rPr>
              <a:t>udziela upoważnienia w formie decyzji:</a:t>
            </a:r>
          </a:p>
          <a:p>
            <a:pPr lvl="0" algn="just"/>
            <a:r>
              <a:rPr lang="pl-PL" sz="1900" dirty="0">
                <a:solidFill>
                  <a:schemeClr val="tx1"/>
                </a:solidFill>
                <a:latin typeface="Times New Roman" panose="02020603050405020304" pitchFamily="18" charset="0"/>
                <a:cs typeface="Times New Roman" panose="02020603050405020304" pitchFamily="18" charset="0"/>
              </a:rPr>
              <a:t>na czas określony</a:t>
            </a:r>
          </a:p>
          <a:p>
            <a:pPr lvl="0" algn="just"/>
            <a:r>
              <a:rPr lang="pl-PL" sz="1900" dirty="0">
                <a:solidFill>
                  <a:schemeClr val="tx1"/>
                </a:solidFill>
                <a:latin typeface="Times New Roman" panose="02020603050405020304" pitchFamily="18" charset="0"/>
                <a:cs typeface="Times New Roman" panose="02020603050405020304" pitchFamily="18" charset="0"/>
              </a:rPr>
              <a:t>na czas nieokreślony</a:t>
            </a:r>
            <a:r>
              <a:rPr lang="pl-PL" sz="1900" dirty="0"/>
              <a:t>.</a:t>
            </a:r>
          </a:p>
          <a:p>
            <a:pPr marL="0" lvl="0" indent="0" algn="just">
              <a:buNone/>
            </a:pPr>
            <a:endParaRPr lang="pl-PL" sz="1900" dirty="0">
              <a:solidFill>
                <a:schemeClr val="tx1"/>
              </a:solidFill>
              <a:latin typeface="Times New Roman" panose="02020603050405020304" pitchFamily="18" charset="0"/>
              <a:cs typeface="Times New Roman" panose="02020603050405020304" pitchFamily="18" charset="0"/>
            </a:endParaRPr>
          </a:p>
          <a:p>
            <a:pPr marL="0" indent="0">
              <a:buNone/>
            </a:pPr>
            <a:endParaRPr lang="pl-PL" sz="19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88939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nchor="b"/>
          <a:lstStyle/>
          <a:p>
            <a:r>
              <a:rPr lang="pl-PL" sz="2800" b="1" dirty="0">
                <a:effectLst/>
                <a:latin typeface="Times New Roman" panose="02020603050405020304" pitchFamily="18" charset="0"/>
                <a:cs typeface="Times New Roman" panose="02020603050405020304" pitchFamily="18" charset="0"/>
              </a:rPr>
              <a:t>Ustawa o systemie ubezpieczeń społecznych </a:t>
            </a:r>
            <a:r>
              <a:rPr lang="pl-PL" sz="2800" b="1" dirty="0" smtClean="0">
                <a:effectLst/>
                <a:latin typeface="Times New Roman" panose="02020603050405020304" pitchFamily="18" charset="0"/>
                <a:cs typeface="Times New Roman" panose="02020603050405020304" pitchFamily="18" charset="0"/>
              </a:rPr>
              <a:t>z</a:t>
            </a:r>
            <a:br>
              <a:rPr lang="pl-PL" sz="2800" b="1" dirty="0" smtClean="0">
                <a:effectLst/>
                <a:latin typeface="Times New Roman" panose="02020603050405020304" pitchFamily="18" charset="0"/>
                <a:cs typeface="Times New Roman" panose="02020603050405020304" pitchFamily="18" charset="0"/>
              </a:rPr>
            </a:br>
            <a:r>
              <a:rPr lang="pl-PL" sz="2800" b="1" dirty="0" smtClean="0">
                <a:effectLst/>
                <a:latin typeface="Times New Roman" panose="02020603050405020304" pitchFamily="18" charset="0"/>
                <a:cs typeface="Times New Roman" panose="02020603050405020304" pitchFamily="18" charset="0"/>
              </a:rPr>
              <a:t>  </a:t>
            </a:r>
            <a:r>
              <a:rPr lang="pl-PL" sz="2800" b="1" dirty="0">
                <a:effectLst/>
                <a:latin typeface="Times New Roman" panose="02020603050405020304" pitchFamily="18" charset="0"/>
                <a:cs typeface="Times New Roman" panose="02020603050405020304" pitchFamily="18" charset="0"/>
              </a:rPr>
              <a:t>13 października 1998r. </a:t>
            </a:r>
            <a:r>
              <a:rPr lang="pl-PL" sz="2800" dirty="0">
                <a:effectLst/>
                <a:latin typeface="Times New Roman" panose="02020603050405020304" pitchFamily="18" charset="0"/>
                <a:cs typeface="Times New Roman" panose="02020603050405020304" pitchFamily="18" charset="0"/>
              </a:rPr>
              <a:t/>
            </a:r>
            <a:br>
              <a:rPr lang="pl-PL" sz="2800" dirty="0">
                <a:effectLst/>
                <a:latin typeface="Times New Roman" panose="02020603050405020304" pitchFamily="18" charset="0"/>
                <a:cs typeface="Times New Roman" panose="02020603050405020304" pitchFamily="18" charset="0"/>
              </a:rPr>
            </a:br>
            <a:r>
              <a:rPr lang="pl-PL" sz="2800" b="1" dirty="0">
                <a:effectLst/>
                <a:latin typeface="Times New Roman" panose="02020603050405020304" pitchFamily="18" charset="0"/>
                <a:cs typeface="Times New Roman" panose="02020603050405020304" pitchFamily="18" charset="0"/>
              </a:rPr>
              <a:t>( </a:t>
            </a:r>
            <a:r>
              <a:rPr lang="pl-PL" sz="2800" b="1" dirty="0" smtClean="0">
                <a:effectLst/>
                <a:latin typeface="Times New Roman" panose="02020603050405020304" pitchFamily="18" charset="0"/>
                <a:cs typeface="Times New Roman" panose="02020603050405020304" pitchFamily="18" charset="0"/>
              </a:rPr>
              <a:t>tj</a:t>
            </a:r>
            <a:r>
              <a:rPr lang="pl-PL" sz="2800" b="1" dirty="0">
                <a:effectLst/>
                <a:latin typeface="Times New Roman" panose="02020603050405020304" pitchFamily="18" charset="0"/>
                <a:cs typeface="Times New Roman" panose="02020603050405020304" pitchFamily="18" charset="0"/>
              </a:rPr>
              <a:t>. Dz. U. z </a:t>
            </a:r>
            <a:r>
              <a:rPr lang="pl-PL" sz="2800" b="1" dirty="0" smtClean="0">
                <a:effectLst/>
                <a:latin typeface="Times New Roman" panose="02020603050405020304" pitchFamily="18" charset="0"/>
                <a:cs typeface="Times New Roman" panose="02020603050405020304" pitchFamily="18" charset="0"/>
              </a:rPr>
              <a:t>2023 </a:t>
            </a:r>
            <a:r>
              <a:rPr lang="pl-PL" sz="2800" b="1" dirty="0">
                <a:effectLst/>
                <a:latin typeface="Times New Roman" panose="02020603050405020304" pitchFamily="18" charset="0"/>
                <a:cs typeface="Times New Roman" panose="02020603050405020304" pitchFamily="18" charset="0"/>
              </a:rPr>
              <a:t>poz. </a:t>
            </a:r>
            <a:r>
              <a:rPr lang="pl-PL" sz="2800" b="1" dirty="0" smtClean="0">
                <a:effectLst/>
                <a:latin typeface="Times New Roman" panose="02020603050405020304" pitchFamily="18" charset="0"/>
                <a:cs typeface="Times New Roman" panose="02020603050405020304" pitchFamily="18" charset="0"/>
              </a:rPr>
              <a:t>1230 ze zm. </a:t>
            </a:r>
            <a:r>
              <a:rPr lang="pl-PL" sz="2800" b="1" dirty="0">
                <a:effectLst/>
                <a:latin typeface="Times New Roman" panose="02020603050405020304" pitchFamily="18" charset="0"/>
                <a:cs typeface="Times New Roman" panose="02020603050405020304" pitchFamily="18" charset="0"/>
              </a:rPr>
              <a:t>)</a:t>
            </a:r>
            <a:r>
              <a:rPr lang="pl-PL" sz="2800" dirty="0">
                <a:effectLst/>
                <a:latin typeface="Times New Roman" panose="02020603050405020304" pitchFamily="18" charset="0"/>
                <a:cs typeface="Times New Roman" panose="02020603050405020304" pitchFamily="18" charset="0"/>
              </a:rPr>
              <a:t/>
            </a:r>
            <a:br>
              <a:rPr lang="pl-PL" sz="2800" dirty="0">
                <a:effectLst/>
                <a:latin typeface="Times New Roman" panose="02020603050405020304" pitchFamily="18" charset="0"/>
                <a:cs typeface="Times New Roman" panose="02020603050405020304" pitchFamily="18" charset="0"/>
              </a:rPr>
            </a:br>
            <a:r>
              <a:rPr lang="pl-PL" sz="2800" dirty="0">
                <a:effectLst/>
                <a:latin typeface="Times New Roman" panose="02020603050405020304" pitchFamily="18" charset="0"/>
                <a:cs typeface="Times New Roman" panose="02020603050405020304" pitchFamily="18" charset="0"/>
              </a:rPr>
              <a:t> </a:t>
            </a:r>
            <a:br>
              <a:rPr lang="pl-PL" sz="2800" dirty="0">
                <a:effectLst/>
                <a:latin typeface="Times New Roman" panose="02020603050405020304" pitchFamily="18" charset="0"/>
                <a:cs typeface="Times New Roman" panose="02020603050405020304" pitchFamily="18" charset="0"/>
              </a:rPr>
            </a:br>
            <a:endParaRPr lang="pl-PL"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1827879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836712"/>
            <a:ext cx="8229600" cy="5472608"/>
          </a:xfrm>
        </p:spPr>
        <p:txBody>
          <a:bodyPr>
            <a:normAutofit/>
          </a:bodyPr>
          <a:lstStyle/>
          <a:p>
            <a:pPr marL="0" indent="0" algn="just">
              <a:buNone/>
            </a:pPr>
            <a:r>
              <a:rPr lang="pl-PL" sz="2000" dirty="0" smtClean="0">
                <a:solidFill>
                  <a:schemeClr val="tx1"/>
                </a:solidFill>
                <a:latin typeface="Times New Roman" panose="02020603050405020304" pitchFamily="18" charset="0"/>
                <a:cs typeface="Times New Roman" panose="02020603050405020304" pitchFamily="18" charset="0"/>
              </a:rPr>
              <a:t>	ZUS </a:t>
            </a:r>
            <a:r>
              <a:rPr lang="pl-PL" sz="2000" dirty="0">
                <a:solidFill>
                  <a:schemeClr val="tx1"/>
                </a:solidFill>
                <a:latin typeface="Times New Roman" panose="02020603050405020304" pitchFamily="18" charset="0"/>
                <a:cs typeface="Times New Roman" panose="02020603050405020304" pitchFamily="18" charset="0"/>
              </a:rPr>
              <a:t>prowadzi rejestr lekarzy, lekarzy dentystów, felczerów i starszych felczerów</a:t>
            </a:r>
            <a:r>
              <a:rPr lang="pl-PL" sz="2000" dirty="0" smtClean="0">
                <a:solidFill>
                  <a:schemeClr val="tx1"/>
                </a:solidFill>
                <a:latin typeface="Times New Roman" panose="02020603050405020304" pitchFamily="18" charset="0"/>
                <a:cs typeface="Times New Roman" panose="02020603050405020304" pitchFamily="18" charset="0"/>
              </a:rPr>
              <a:t>, którzy zgłosili:</a:t>
            </a:r>
          </a:p>
          <a:p>
            <a:pPr algn="just"/>
            <a:r>
              <a:rPr lang="pl-PL" sz="2000" dirty="0" smtClean="0">
                <a:solidFill>
                  <a:schemeClr val="tx1"/>
                </a:solidFill>
                <a:latin typeface="Times New Roman" panose="02020603050405020304" pitchFamily="18" charset="0"/>
                <a:cs typeface="Times New Roman" panose="02020603050405020304" pitchFamily="18" charset="0"/>
              </a:rPr>
              <a:t>wniosek </a:t>
            </a:r>
            <a:r>
              <a:rPr lang="pl-PL" sz="2000" dirty="0">
                <a:solidFill>
                  <a:schemeClr val="tx1"/>
                </a:solidFill>
                <a:latin typeface="Times New Roman" panose="02020603050405020304" pitchFamily="18" charset="0"/>
                <a:cs typeface="Times New Roman" panose="02020603050405020304" pitchFamily="18" charset="0"/>
              </a:rPr>
              <a:t>w sprawie upoważnienia ich do wystawiania zaświadczeń lekarskich zawierający</a:t>
            </a:r>
            <a:r>
              <a:rPr lang="pl-PL" sz="2000" dirty="0" smtClean="0">
                <a:solidFill>
                  <a:schemeClr val="tx1"/>
                </a:solidFill>
                <a:latin typeface="Times New Roman" panose="02020603050405020304" pitchFamily="18" charset="0"/>
                <a:cs typeface="Times New Roman" panose="02020603050405020304" pitchFamily="18" charset="0"/>
              </a:rPr>
              <a:t>:</a:t>
            </a:r>
            <a:endParaRPr lang="pl-PL" sz="2000" dirty="0">
              <a:solidFill>
                <a:schemeClr val="tx1"/>
              </a:solidFill>
              <a:latin typeface="Times New Roman" panose="02020603050405020304" pitchFamily="18" charset="0"/>
              <a:cs typeface="Times New Roman" panose="02020603050405020304" pitchFamily="18" charset="0"/>
            </a:endParaRPr>
          </a:p>
          <a:p>
            <a:pPr lvl="0" algn="just"/>
            <a:r>
              <a:rPr lang="pl-PL" sz="2000" dirty="0">
                <a:solidFill>
                  <a:schemeClr val="tx1"/>
                </a:solidFill>
                <a:latin typeface="Times New Roman" panose="02020603050405020304" pitchFamily="18" charset="0"/>
                <a:cs typeface="Times New Roman" panose="02020603050405020304" pitchFamily="18" charset="0"/>
              </a:rPr>
              <a:t>numer prawa wykonywania zawodu</a:t>
            </a:r>
            <a:r>
              <a:rPr lang="pl-PL" sz="2000" dirty="0" smtClean="0">
                <a:solidFill>
                  <a:schemeClr val="tx1"/>
                </a:solidFill>
                <a:latin typeface="Times New Roman" panose="02020603050405020304" pitchFamily="18" charset="0"/>
                <a:cs typeface="Times New Roman" panose="02020603050405020304" pitchFamily="18" charset="0"/>
              </a:rPr>
              <a:t>;</a:t>
            </a:r>
          </a:p>
          <a:p>
            <a:pPr lvl="0" algn="just"/>
            <a:r>
              <a:rPr lang="pl-PL" sz="2000" dirty="0" smtClean="0">
                <a:solidFill>
                  <a:schemeClr val="tx1"/>
                </a:solidFill>
                <a:latin typeface="Times New Roman" panose="02020603050405020304" pitchFamily="18" charset="0"/>
                <a:cs typeface="Times New Roman" panose="02020603050405020304" pitchFamily="18" charset="0"/>
              </a:rPr>
              <a:t>imię </a:t>
            </a:r>
            <a:r>
              <a:rPr lang="pl-PL" sz="2000" dirty="0">
                <a:solidFill>
                  <a:schemeClr val="tx1"/>
                </a:solidFill>
                <a:latin typeface="Times New Roman" panose="02020603050405020304" pitchFamily="18" charset="0"/>
                <a:cs typeface="Times New Roman" panose="02020603050405020304" pitchFamily="18" charset="0"/>
              </a:rPr>
              <a:t>i nazwisko</a:t>
            </a:r>
            <a:r>
              <a:rPr lang="pl-PL" sz="2000" dirty="0" smtClean="0">
                <a:solidFill>
                  <a:schemeClr val="tx1"/>
                </a:solidFill>
                <a:latin typeface="Times New Roman" panose="02020603050405020304" pitchFamily="18" charset="0"/>
                <a:cs typeface="Times New Roman" panose="02020603050405020304" pitchFamily="18" charset="0"/>
              </a:rPr>
              <a:t>;</a:t>
            </a:r>
          </a:p>
          <a:p>
            <a:pPr lvl="0" algn="just"/>
            <a:r>
              <a:rPr lang="pl-PL" sz="2000" dirty="0" smtClean="0">
                <a:solidFill>
                  <a:schemeClr val="tx1"/>
                </a:solidFill>
                <a:latin typeface="Times New Roman" panose="02020603050405020304" pitchFamily="18" charset="0"/>
                <a:cs typeface="Times New Roman" panose="02020603050405020304" pitchFamily="18" charset="0"/>
              </a:rPr>
              <a:t>numer </a:t>
            </a:r>
            <a:r>
              <a:rPr lang="pl-PL" sz="2000" dirty="0">
                <a:solidFill>
                  <a:schemeClr val="tx1"/>
                </a:solidFill>
                <a:latin typeface="Times New Roman" panose="02020603050405020304" pitchFamily="18" charset="0"/>
                <a:cs typeface="Times New Roman" panose="02020603050405020304" pitchFamily="18" charset="0"/>
              </a:rPr>
              <a:t>PESEL albo serię i numer paszportu, w przypadku gdy nie nadano numeru PESEL</a:t>
            </a:r>
            <a:r>
              <a:rPr lang="pl-PL" sz="2000" dirty="0" smtClean="0">
                <a:solidFill>
                  <a:schemeClr val="tx1"/>
                </a:solidFill>
                <a:latin typeface="Times New Roman" panose="02020603050405020304" pitchFamily="18" charset="0"/>
                <a:cs typeface="Times New Roman" panose="02020603050405020304" pitchFamily="18" charset="0"/>
              </a:rPr>
              <a:t>;</a:t>
            </a:r>
          </a:p>
          <a:p>
            <a:pPr lvl="0" algn="just"/>
            <a:r>
              <a:rPr lang="pl-PL" sz="2000" dirty="0" smtClean="0">
                <a:solidFill>
                  <a:schemeClr val="tx1"/>
                </a:solidFill>
                <a:latin typeface="Times New Roman" panose="02020603050405020304" pitchFamily="18" charset="0"/>
                <a:cs typeface="Times New Roman" panose="02020603050405020304" pitchFamily="18" charset="0"/>
              </a:rPr>
              <a:t>rodzaj </a:t>
            </a:r>
            <a:r>
              <a:rPr lang="pl-PL" sz="2000" dirty="0">
                <a:solidFill>
                  <a:schemeClr val="tx1"/>
                </a:solidFill>
                <a:latin typeface="Times New Roman" panose="02020603050405020304" pitchFamily="18" charset="0"/>
                <a:cs typeface="Times New Roman" panose="02020603050405020304" pitchFamily="18" charset="0"/>
              </a:rPr>
              <a:t>i stopień specjalizacji</a:t>
            </a:r>
            <a:r>
              <a:rPr lang="pl-PL" sz="2000" dirty="0" smtClean="0">
                <a:solidFill>
                  <a:schemeClr val="tx1"/>
                </a:solidFill>
                <a:latin typeface="Times New Roman" panose="02020603050405020304" pitchFamily="18" charset="0"/>
                <a:cs typeface="Times New Roman" panose="02020603050405020304" pitchFamily="18" charset="0"/>
              </a:rPr>
              <a:t>;</a:t>
            </a:r>
          </a:p>
          <a:p>
            <a:pPr lvl="0" algn="just"/>
            <a:r>
              <a:rPr lang="pl-PL" sz="2000" dirty="0" smtClean="0">
                <a:solidFill>
                  <a:schemeClr val="tx1"/>
                </a:solidFill>
                <a:latin typeface="Times New Roman" panose="02020603050405020304" pitchFamily="18" charset="0"/>
                <a:cs typeface="Times New Roman" panose="02020603050405020304" pitchFamily="18" charset="0"/>
              </a:rPr>
              <a:t>adres </a:t>
            </a:r>
            <a:r>
              <a:rPr lang="pl-PL" sz="2000" dirty="0">
                <a:solidFill>
                  <a:schemeClr val="tx1"/>
                </a:solidFill>
                <a:latin typeface="Times New Roman" panose="02020603050405020304" pitchFamily="18" charset="0"/>
                <a:cs typeface="Times New Roman" panose="02020603050405020304" pitchFamily="18" charset="0"/>
              </a:rPr>
              <a:t>miejsca udzielania świadczeń zdrowotnych</a:t>
            </a:r>
            <a:r>
              <a:rPr lang="pl-PL" sz="2000" dirty="0" smtClean="0">
                <a:solidFill>
                  <a:schemeClr val="tx1"/>
                </a:solidFill>
                <a:latin typeface="Times New Roman" panose="02020603050405020304" pitchFamily="18" charset="0"/>
                <a:cs typeface="Times New Roman" panose="02020603050405020304" pitchFamily="18" charset="0"/>
              </a:rPr>
              <a:t>;</a:t>
            </a:r>
          </a:p>
          <a:p>
            <a:pPr lvl="0" algn="just"/>
            <a:r>
              <a:rPr lang="pl-PL" sz="2000" dirty="0" smtClean="0">
                <a:solidFill>
                  <a:schemeClr val="tx1"/>
                </a:solidFill>
                <a:latin typeface="Times New Roman" panose="02020603050405020304" pitchFamily="18" charset="0"/>
                <a:cs typeface="Times New Roman" panose="02020603050405020304" pitchFamily="18" charset="0"/>
              </a:rPr>
              <a:t>nazwę </a:t>
            </a:r>
            <a:r>
              <a:rPr lang="pl-PL" sz="2000" dirty="0">
                <a:solidFill>
                  <a:schemeClr val="tx1"/>
                </a:solidFill>
                <a:latin typeface="Times New Roman" panose="02020603050405020304" pitchFamily="18" charset="0"/>
                <a:cs typeface="Times New Roman" panose="02020603050405020304" pitchFamily="18" charset="0"/>
              </a:rPr>
              <a:t>i siedzibę właściwej izby lekarskiej</a:t>
            </a:r>
            <a:r>
              <a:rPr lang="pl-PL" sz="2000" dirty="0" smtClean="0">
                <a:solidFill>
                  <a:schemeClr val="tx1"/>
                </a:solidFill>
                <a:latin typeface="Times New Roman" panose="02020603050405020304" pitchFamily="18" charset="0"/>
                <a:cs typeface="Times New Roman" panose="02020603050405020304" pitchFamily="18" charset="0"/>
              </a:rPr>
              <a:t>;</a:t>
            </a:r>
          </a:p>
          <a:p>
            <a:pPr lvl="0" algn="just"/>
            <a:r>
              <a:rPr lang="pl-PL" sz="2000" dirty="0" smtClean="0">
                <a:solidFill>
                  <a:schemeClr val="tx1"/>
                </a:solidFill>
                <a:latin typeface="Times New Roman" panose="02020603050405020304" pitchFamily="18" charset="0"/>
                <a:cs typeface="Times New Roman" panose="02020603050405020304" pitchFamily="18" charset="0"/>
              </a:rPr>
              <a:t>informację </a:t>
            </a:r>
            <a:r>
              <a:rPr lang="pl-PL" sz="2000" dirty="0">
                <a:solidFill>
                  <a:schemeClr val="tx1"/>
                </a:solidFill>
                <a:latin typeface="Times New Roman" panose="02020603050405020304" pitchFamily="18" charset="0"/>
                <a:cs typeface="Times New Roman" panose="02020603050405020304" pitchFamily="18" charset="0"/>
              </a:rPr>
              <a:t>o cofnięciu upoważnienia</a:t>
            </a:r>
            <a:r>
              <a:rPr lang="pl-PL" sz="2000" dirty="0" smtClean="0">
                <a:solidFill>
                  <a:schemeClr val="tx1"/>
                </a:solidFill>
                <a:latin typeface="Times New Roman" panose="02020603050405020304" pitchFamily="18" charset="0"/>
                <a:cs typeface="Times New Roman" panose="02020603050405020304" pitchFamily="18" charset="0"/>
              </a:rPr>
              <a:t>.</a:t>
            </a:r>
          </a:p>
          <a:p>
            <a:pPr marL="0" lvl="0" indent="0" algn="just">
              <a:buNone/>
            </a:pPr>
            <a:endParaRPr lang="pl-PL" sz="2000" dirty="0" smtClean="0">
              <a:solidFill>
                <a:schemeClr val="tx1"/>
              </a:solidFill>
              <a:latin typeface="Times New Roman" panose="02020603050405020304" pitchFamily="18" charset="0"/>
              <a:cs typeface="Times New Roman" panose="02020603050405020304" pitchFamily="18" charset="0"/>
            </a:endParaRPr>
          </a:p>
          <a:p>
            <a:pPr marL="0" indent="0" algn="just">
              <a:buNone/>
            </a:pPr>
            <a:r>
              <a:rPr lang="pl-PL" sz="2000" dirty="0" smtClean="0">
                <a:solidFill>
                  <a:schemeClr val="tx1"/>
                </a:solidFill>
                <a:latin typeface="Times New Roman" panose="02020603050405020304" pitchFamily="18" charset="0"/>
                <a:cs typeface="Times New Roman" panose="02020603050405020304" pitchFamily="18" charset="0"/>
              </a:rPr>
              <a:t>	Lekarze</a:t>
            </a:r>
            <a:r>
              <a:rPr lang="pl-PL" sz="2000" dirty="0">
                <a:solidFill>
                  <a:schemeClr val="tx1"/>
                </a:solidFill>
                <a:latin typeface="Times New Roman" panose="02020603050405020304" pitchFamily="18" charset="0"/>
                <a:cs typeface="Times New Roman" panose="02020603050405020304" pitchFamily="18" charset="0"/>
              </a:rPr>
              <a:t>, lekarze dentyści, felczerzy i starsi felczerzy </a:t>
            </a:r>
            <a:r>
              <a:rPr lang="pl-PL" sz="2000" u="sng" dirty="0">
                <a:solidFill>
                  <a:schemeClr val="tx1"/>
                </a:solidFill>
                <a:latin typeface="Times New Roman" panose="02020603050405020304" pitchFamily="18" charset="0"/>
                <a:cs typeface="Times New Roman" panose="02020603050405020304" pitchFamily="18" charset="0"/>
              </a:rPr>
              <a:t>informują</a:t>
            </a:r>
            <a:r>
              <a:rPr lang="pl-PL" sz="2000" dirty="0">
                <a:solidFill>
                  <a:schemeClr val="tx1"/>
                </a:solidFill>
                <a:latin typeface="Times New Roman" panose="02020603050405020304" pitchFamily="18" charset="0"/>
                <a:cs typeface="Times New Roman" panose="02020603050405020304" pitchFamily="18" charset="0"/>
              </a:rPr>
              <a:t> </a:t>
            </a:r>
            <a:r>
              <a:rPr lang="pl-PL" sz="2000" dirty="0" smtClean="0">
                <a:solidFill>
                  <a:schemeClr val="tx1"/>
                </a:solidFill>
                <a:latin typeface="Times New Roman" panose="02020603050405020304" pitchFamily="18" charset="0"/>
                <a:cs typeface="Times New Roman" panose="02020603050405020304" pitchFamily="18" charset="0"/>
              </a:rPr>
              <a:t>ZUS </a:t>
            </a:r>
            <a:r>
              <a:rPr lang="pl-PL" sz="2000" u="sng" dirty="0">
                <a:solidFill>
                  <a:schemeClr val="tx1"/>
                </a:solidFill>
                <a:latin typeface="Times New Roman" panose="02020603050405020304" pitchFamily="18" charset="0"/>
                <a:cs typeface="Times New Roman" panose="02020603050405020304" pitchFamily="18" charset="0"/>
              </a:rPr>
              <a:t>o zmianach w zakresie danych i informacji gromadzonych w rejestrze.</a:t>
            </a:r>
            <a:r>
              <a:rPr lang="pl-PL" sz="2000" dirty="0">
                <a:solidFill>
                  <a:schemeClr val="tx1"/>
                </a:solidFill>
                <a:latin typeface="Times New Roman" panose="02020603050405020304" pitchFamily="18" charset="0"/>
                <a:cs typeface="Times New Roman" panose="02020603050405020304" pitchFamily="18" charset="0"/>
              </a:rPr>
              <a:t> </a:t>
            </a:r>
          </a:p>
          <a:p>
            <a:pPr lvl="0" algn="just"/>
            <a:endParaRPr lang="pl-PL" sz="2000" dirty="0">
              <a:solidFill>
                <a:schemeClr val="tx1"/>
              </a:solidFill>
              <a:latin typeface="Times New Roman" panose="02020603050405020304" pitchFamily="18" charset="0"/>
              <a:cs typeface="Times New Roman" panose="02020603050405020304" pitchFamily="18" charset="0"/>
            </a:endParaRPr>
          </a:p>
          <a:p>
            <a:pPr algn="just"/>
            <a:endParaRPr lang="pl-PL" dirty="0"/>
          </a:p>
        </p:txBody>
      </p:sp>
    </p:spTree>
    <p:extLst>
      <p:ext uri="{BB962C8B-B14F-4D97-AF65-F5344CB8AC3E}">
        <p14:creationId xmlns:p14="http://schemas.microsoft.com/office/powerpoint/2010/main" val="96948365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764704"/>
            <a:ext cx="8229600" cy="5361459"/>
          </a:xfrm>
        </p:spPr>
        <p:txBody>
          <a:bodyPr>
            <a:normAutofit fontScale="85000" lnSpcReduction="10000"/>
          </a:bodyPr>
          <a:lstStyle/>
          <a:p>
            <a:pPr marL="0" indent="0">
              <a:buNone/>
            </a:pPr>
            <a:r>
              <a:rPr lang="pl-PL" dirty="0" smtClean="0"/>
              <a:t>	</a:t>
            </a:r>
            <a:r>
              <a:rPr lang="pl-PL" sz="2200" dirty="0" smtClean="0">
                <a:solidFill>
                  <a:schemeClr val="tx1"/>
                </a:solidFill>
                <a:latin typeface="Times New Roman" panose="02020603050405020304" pitchFamily="18" charset="0"/>
                <a:cs typeface="Times New Roman" panose="02020603050405020304" pitchFamily="18" charset="0"/>
              </a:rPr>
              <a:t>Zakład </a:t>
            </a:r>
            <a:r>
              <a:rPr lang="pl-PL" sz="2200" dirty="0">
                <a:solidFill>
                  <a:schemeClr val="tx1"/>
                </a:solidFill>
                <a:latin typeface="Times New Roman" panose="02020603050405020304" pitchFamily="18" charset="0"/>
                <a:cs typeface="Times New Roman" panose="02020603050405020304" pitchFamily="18" charset="0"/>
              </a:rPr>
              <a:t>może, w drodze decyzji, </a:t>
            </a:r>
            <a:r>
              <a:rPr lang="pl-PL" sz="2200" u="sng" dirty="0">
                <a:solidFill>
                  <a:schemeClr val="tx1"/>
                </a:solidFill>
                <a:latin typeface="Times New Roman" panose="02020603050405020304" pitchFamily="18" charset="0"/>
                <a:cs typeface="Times New Roman" panose="02020603050405020304" pitchFamily="18" charset="0"/>
              </a:rPr>
              <a:t>cofnąć upoważnienie </a:t>
            </a:r>
            <a:r>
              <a:rPr lang="pl-PL" sz="2200" dirty="0">
                <a:solidFill>
                  <a:schemeClr val="tx1"/>
                </a:solidFill>
                <a:latin typeface="Times New Roman" panose="02020603050405020304" pitchFamily="18" charset="0"/>
                <a:cs typeface="Times New Roman" panose="02020603050405020304" pitchFamily="18" charset="0"/>
              </a:rPr>
              <a:t>na okres nieprzekraczający 3 miesięcy od dnia, w którym decyzja stała się ostateczna w przypadku powtarzającego się naruszenia zasad</a:t>
            </a:r>
            <a:r>
              <a:rPr lang="pl-PL" sz="2600" dirty="0">
                <a:solidFill>
                  <a:schemeClr val="tx1"/>
                </a:solidFill>
                <a:latin typeface="Times New Roman" panose="02020603050405020304" pitchFamily="18" charset="0"/>
                <a:cs typeface="Times New Roman" panose="02020603050405020304" pitchFamily="18" charset="0"/>
              </a:rPr>
              <a:t>: </a:t>
            </a:r>
            <a:endParaRPr lang="pl-PL" sz="2600" dirty="0" smtClean="0">
              <a:solidFill>
                <a:schemeClr val="tx1"/>
              </a:solidFill>
              <a:latin typeface="Times New Roman" panose="02020603050405020304" pitchFamily="18" charset="0"/>
              <a:cs typeface="Times New Roman" panose="02020603050405020304" pitchFamily="18" charset="0"/>
            </a:endParaRPr>
          </a:p>
          <a:p>
            <a:pPr marL="0" indent="0">
              <a:buNone/>
            </a:pPr>
            <a:endParaRPr lang="pl-PL" sz="2600" dirty="0">
              <a:solidFill>
                <a:schemeClr val="tx1"/>
              </a:solidFill>
              <a:latin typeface="Times New Roman" panose="02020603050405020304" pitchFamily="18" charset="0"/>
              <a:cs typeface="Times New Roman" panose="02020603050405020304" pitchFamily="18" charset="0"/>
            </a:endParaRPr>
          </a:p>
          <a:p>
            <a:pPr lvl="0"/>
            <a:r>
              <a:rPr lang="pl-PL" sz="1900" dirty="0">
                <a:solidFill>
                  <a:schemeClr val="tx1"/>
                </a:solidFill>
                <a:latin typeface="Times New Roman" panose="02020603050405020304" pitchFamily="18" charset="0"/>
                <a:cs typeface="Times New Roman" panose="02020603050405020304" pitchFamily="18" charset="0"/>
              </a:rPr>
              <a:t>wystawiania zaświadczeń  lekarskich niezgodnie ze wzorem ustalonym przez Zakład lub nie przekazywania zaświadczeń lekarskich na elektroniczną skrzynkę podawczą Zakładu</a:t>
            </a:r>
            <a:r>
              <a:rPr lang="pl-PL" sz="1900" dirty="0" smtClean="0">
                <a:solidFill>
                  <a:schemeClr val="tx1"/>
                </a:solidFill>
                <a:latin typeface="Times New Roman" panose="02020603050405020304" pitchFamily="18" charset="0"/>
                <a:cs typeface="Times New Roman" panose="02020603050405020304" pitchFamily="18" charset="0"/>
              </a:rPr>
              <a:t>;</a:t>
            </a:r>
          </a:p>
          <a:p>
            <a:pPr lvl="0"/>
            <a:endParaRPr lang="pl-PL" sz="1900" dirty="0">
              <a:solidFill>
                <a:schemeClr val="tx1"/>
              </a:solidFill>
              <a:latin typeface="Times New Roman" panose="02020603050405020304" pitchFamily="18" charset="0"/>
              <a:cs typeface="Times New Roman" panose="02020603050405020304" pitchFamily="18" charset="0"/>
            </a:endParaRPr>
          </a:p>
          <a:p>
            <a:pPr lvl="0"/>
            <a:r>
              <a:rPr lang="pl-PL" sz="1900" dirty="0">
                <a:solidFill>
                  <a:schemeClr val="tx1"/>
                </a:solidFill>
                <a:latin typeface="Times New Roman" panose="02020603050405020304" pitchFamily="18" charset="0"/>
                <a:cs typeface="Times New Roman" panose="02020603050405020304" pitchFamily="18" charset="0"/>
              </a:rPr>
              <a:t>n</a:t>
            </a:r>
            <a:r>
              <a:rPr lang="pl-PL" sz="1900" dirty="0" smtClean="0">
                <a:solidFill>
                  <a:schemeClr val="tx1"/>
                </a:solidFill>
                <a:latin typeface="Times New Roman" panose="02020603050405020304" pitchFamily="18" charset="0"/>
                <a:cs typeface="Times New Roman" panose="02020603050405020304" pitchFamily="18" charset="0"/>
              </a:rPr>
              <a:t>ie przekazywania </a:t>
            </a:r>
            <a:r>
              <a:rPr lang="pl-PL" sz="1900" dirty="0">
                <a:solidFill>
                  <a:schemeClr val="tx1"/>
                </a:solidFill>
                <a:latin typeface="Times New Roman" panose="02020603050405020304" pitchFamily="18" charset="0"/>
                <a:cs typeface="Times New Roman" panose="02020603050405020304" pitchFamily="18" charset="0"/>
              </a:rPr>
              <a:t>na żądanie ubezpieczonego wydruku z systemu teleinformatycznego wystawionego zaświadczenia lekarskiego</a:t>
            </a:r>
            <a:r>
              <a:rPr lang="pl-PL" sz="1900" dirty="0" smtClean="0">
                <a:solidFill>
                  <a:schemeClr val="tx1"/>
                </a:solidFill>
                <a:latin typeface="Times New Roman" panose="02020603050405020304" pitchFamily="18" charset="0"/>
                <a:cs typeface="Times New Roman" panose="02020603050405020304" pitchFamily="18" charset="0"/>
              </a:rPr>
              <a:t>;</a:t>
            </a:r>
          </a:p>
          <a:p>
            <a:pPr lvl="0"/>
            <a:endParaRPr lang="pl-PL" sz="1900" dirty="0">
              <a:solidFill>
                <a:schemeClr val="tx1"/>
              </a:solidFill>
              <a:latin typeface="Times New Roman" panose="02020603050405020304" pitchFamily="18" charset="0"/>
              <a:cs typeface="Times New Roman" panose="02020603050405020304" pitchFamily="18" charset="0"/>
            </a:endParaRPr>
          </a:p>
          <a:p>
            <a:pPr lvl="0"/>
            <a:r>
              <a:rPr lang="pl-PL" sz="1900" dirty="0">
                <a:solidFill>
                  <a:schemeClr val="tx1"/>
                </a:solidFill>
                <a:latin typeface="Times New Roman" panose="02020603050405020304" pitchFamily="18" charset="0"/>
                <a:cs typeface="Times New Roman" panose="02020603050405020304" pitchFamily="18" charset="0"/>
              </a:rPr>
              <a:t>w przypadku braku możliwości dostępu do Internetu,  </a:t>
            </a:r>
            <a:r>
              <a:rPr lang="pl-PL" sz="1900" dirty="0" smtClean="0">
                <a:solidFill>
                  <a:schemeClr val="tx1"/>
                </a:solidFill>
                <a:latin typeface="Times New Roman" panose="02020603050405020304" pitchFamily="18" charset="0"/>
                <a:cs typeface="Times New Roman" panose="02020603050405020304" pitchFamily="18" charset="0"/>
              </a:rPr>
              <a:t>nie przekazywania </a:t>
            </a:r>
            <a:r>
              <a:rPr lang="pl-PL" sz="1900" dirty="0">
                <a:solidFill>
                  <a:schemeClr val="tx1"/>
                </a:solidFill>
                <a:latin typeface="Times New Roman" panose="02020603050405020304" pitchFamily="18" charset="0"/>
                <a:cs typeface="Times New Roman" panose="02020603050405020304" pitchFamily="18" charset="0"/>
              </a:rPr>
              <a:t>w dniu badania ubezpieczonemu zaświadczenia lekarskiego wystawionego na formularzu wydrukowanym z systemu teleinformatycznego</a:t>
            </a:r>
            <a:r>
              <a:rPr lang="pl-PL" sz="1900" dirty="0" smtClean="0">
                <a:solidFill>
                  <a:schemeClr val="tx1"/>
                </a:solidFill>
                <a:latin typeface="Times New Roman" panose="02020603050405020304" pitchFamily="18" charset="0"/>
                <a:cs typeface="Times New Roman" panose="02020603050405020304" pitchFamily="18" charset="0"/>
              </a:rPr>
              <a:t>;</a:t>
            </a:r>
          </a:p>
          <a:p>
            <a:pPr lvl="0"/>
            <a:endParaRPr lang="pl-PL" sz="1900" dirty="0">
              <a:solidFill>
                <a:schemeClr val="tx1"/>
              </a:solidFill>
              <a:latin typeface="Times New Roman" panose="02020603050405020304" pitchFamily="18" charset="0"/>
              <a:cs typeface="Times New Roman" panose="02020603050405020304" pitchFamily="18" charset="0"/>
            </a:endParaRPr>
          </a:p>
          <a:p>
            <a:pPr lvl="0"/>
            <a:r>
              <a:rPr lang="pl-PL" sz="1900" dirty="0">
                <a:solidFill>
                  <a:schemeClr val="tx1"/>
                </a:solidFill>
                <a:latin typeface="Times New Roman" panose="02020603050405020304" pitchFamily="18" charset="0"/>
                <a:cs typeface="Times New Roman" panose="02020603050405020304" pitchFamily="18" charset="0"/>
              </a:rPr>
              <a:t>n</a:t>
            </a:r>
            <a:r>
              <a:rPr lang="pl-PL" sz="1900" dirty="0" smtClean="0">
                <a:solidFill>
                  <a:schemeClr val="tx1"/>
                </a:solidFill>
                <a:latin typeface="Times New Roman" panose="02020603050405020304" pitchFamily="18" charset="0"/>
                <a:cs typeface="Times New Roman" panose="02020603050405020304" pitchFamily="18" charset="0"/>
              </a:rPr>
              <a:t>ie przekazywania </a:t>
            </a:r>
            <a:r>
              <a:rPr lang="pl-PL" sz="1900" dirty="0">
                <a:solidFill>
                  <a:schemeClr val="tx1"/>
                </a:solidFill>
                <a:latin typeface="Times New Roman" panose="02020603050405020304" pitchFamily="18" charset="0"/>
                <a:cs typeface="Times New Roman" panose="02020603050405020304" pitchFamily="18" charset="0"/>
              </a:rPr>
              <a:t>na elektroniczną skrzynkę podawczą Zakładu, zaświadczeń lekarskich w terminie 3 dni roboczych od dnia wystawienia zaświadczenia lekarskiego lub w ciągu 3 dni roboczych od ustania przyczyn uniemożliwiających przekazanie </a:t>
            </a:r>
            <a:r>
              <a:rPr lang="pl-PL" sz="1900" dirty="0" smtClean="0">
                <a:solidFill>
                  <a:schemeClr val="tx1"/>
                </a:solidFill>
                <a:latin typeface="Times New Roman" panose="02020603050405020304" pitchFamily="18" charset="0"/>
                <a:cs typeface="Times New Roman" panose="02020603050405020304" pitchFamily="18" charset="0"/>
              </a:rPr>
              <a:t>zaświadczeń</a:t>
            </a:r>
          </a:p>
          <a:p>
            <a:pPr lvl="0"/>
            <a:endParaRPr lang="pl-PL" sz="1900" dirty="0">
              <a:solidFill>
                <a:schemeClr val="tx1"/>
              </a:solidFill>
              <a:latin typeface="Times New Roman" panose="02020603050405020304" pitchFamily="18" charset="0"/>
              <a:cs typeface="Times New Roman" panose="02020603050405020304" pitchFamily="18" charset="0"/>
            </a:endParaRPr>
          </a:p>
          <a:p>
            <a:pPr lvl="0"/>
            <a:r>
              <a:rPr lang="pl-PL" sz="1900" dirty="0">
                <a:solidFill>
                  <a:schemeClr val="tx1"/>
                </a:solidFill>
                <a:latin typeface="Times New Roman" panose="02020603050405020304" pitchFamily="18" charset="0"/>
                <a:cs typeface="Times New Roman" panose="02020603050405020304" pitchFamily="18" charset="0"/>
              </a:rPr>
              <a:t>n</a:t>
            </a:r>
            <a:r>
              <a:rPr lang="pl-PL" sz="1900" dirty="0" smtClean="0">
                <a:solidFill>
                  <a:schemeClr val="tx1"/>
                </a:solidFill>
                <a:latin typeface="Times New Roman" panose="02020603050405020304" pitchFamily="18" charset="0"/>
                <a:cs typeface="Times New Roman" panose="02020603050405020304" pitchFamily="18" charset="0"/>
              </a:rPr>
              <a:t>ie wstawiania </a:t>
            </a:r>
            <a:r>
              <a:rPr lang="pl-PL" sz="1900" dirty="0">
                <a:solidFill>
                  <a:schemeClr val="tx1"/>
                </a:solidFill>
                <a:latin typeface="Times New Roman" panose="02020603050405020304" pitchFamily="18" charset="0"/>
                <a:cs typeface="Times New Roman" panose="02020603050405020304" pitchFamily="18" charset="0"/>
              </a:rPr>
              <a:t>kodów literowych w zaświadczeniach lekarskich.</a:t>
            </a:r>
          </a:p>
          <a:p>
            <a:endParaRPr lang="pl-PL" sz="19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81473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484784"/>
            <a:ext cx="8229600" cy="4641379"/>
          </a:xfrm>
        </p:spPr>
        <p:txBody>
          <a:bodyPr>
            <a:normAutofit/>
          </a:bodyPr>
          <a:lstStyle/>
          <a:p>
            <a:pPr marL="0" indent="0" algn="just">
              <a:buNone/>
            </a:pPr>
            <a:r>
              <a:rPr lang="pl-PL" dirty="0" smtClean="0"/>
              <a:t>	</a:t>
            </a:r>
            <a:r>
              <a:rPr lang="pl-PL" dirty="0" smtClean="0">
                <a:solidFill>
                  <a:schemeClr val="tx1"/>
                </a:solidFill>
                <a:latin typeface="Times New Roman" panose="02020603050405020304" pitchFamily="18" charset="0"/>
                <a:cs typeface="Times New Roman" panose="02020603050405020304" pitchFamily="18" charset="0"/>
              </a:rPr>
              <a:t>W </a:t>
            </a:r>
            <a:r>
              <a:rPr lang="pl-PL" dirty="0">
                <a:solidFill>
                  <a:schemeClr val="tx1"/>
                </a:solidFill>
                <a:latin typeface="Times New Roman" panose="02020603050405020304" pitchFamily="18" charset="0"/>
                <a:cs typeface="Times New Roman" panose="02020603050405020304" pitchFamily="18" charset="0"/>
              </a:rPr>
              <a:t>przypadku </a:t>
            </a:r>
            <a:r>
              <a:rPr lang="pl-PL" dirty="0" smtClean="0">
                <a:solidFill>
                  <a:schemeClr val="tx1"/>
                </a:solidFill>
                <a:latin typeface="Times New Roman" panose="02020603050405020304" pitchFamily="18" charset="0"/>
                <a:cs typeface="Times New Roman" panose="02020603050405020304" pitchFamily="18" charset="0"/>
              </a:rPr>
              <a:t>stwierdzenia, </a:t>
            </a:r>
            <a:r>
              <a:rPr lang="pl-PL" dirty="0" err="1" smtClean="0">
                <a:solidFill>
                  <a:schemeClr val="tx1"/>
                </a:solidFill>
                <a:latin typeface="Times New Roman" panose="02020603050405020304" pitchFamily="18" charset="0"/>
                <a:cs typeface="Times New Roman" panose="02020603050405020304" pitchFamily="18" charset="0"/>
              </a:rPr>
              <a:t>żeb</a:t>
            </a:r>
            <a:r>
              <a:rPr lang="pl-PL" dirty="0" smtClean="0">
                <a:solidFill>
                  <a:schemeClr val="tx1"/>
                </a:solidFill>
                <a:latin typeface="Times New Roman" panose="02020603050405020304" pitchFamily="18" charset="0"/>
                <a:cs typeface="Times New Roman" panose="02020603050405020304" pitchFamily="18" charset="0"/>
              </a:rPr>
              <a:t> zaświadczenie </a:t>
            </a:r>
            <a:r>
              <a:rPr lang="pl-PL" dirty="0">
                <a:solidFill>
                  <a:schemeClr val="tx1"/>
                </a:solidFill>
                <a:latin typeface="Times New Roman" panose="02020603050405020304" pitchFamily="18" charset="0"/>
                <a:cs typeface="Times New Roman" panose="02020603050405020304" pitchFamily="18" charset="0"/>
              </a:rPr>
              <a:t>lekarskie zostało wystawione</a:t>
            </a:r>
            <a:r>
              <a:rPr lang="pl-PL" dirty="0" smtClean="0">
                <a:solidFill>
                  <a:schemeClr val="tx1"/>
                </a:solidFill>
                <a:latin typeface="Times New Roman" panose="02020603050405020304" pitchFamily="18" charset="0"/>
                <a:cs typeface="Times New Roman" panose="02020603050405020304" pitchFamily="18" charset="0"/>
              </a:rPr>
              <a:t>:</a:t>
            </a:r>
          </a:p>
          <a:p>
            <a:pPr marL="0" indent="0" algn="just">
              <a:buNone/>
            </a:pPr>
            <a:endParaRPr lang="pl-PL" dirty="0">
              <a:solidFill>
                <a:schemeClr val="tx1"/>
              </a:solidFill>
              <a:latin typeface="Times New Roman" panose="02020603050405020304" pitchFamily="18" charset="0"/>
              <a:cs typeface="Times New Roman" panose="02020603050405020304" pitchFamily="18" charset="0"/>
            </a:endParaRPr>
          </a:p>
          <a:p>
            <a:pPr lvl="0" algn="just"/>
            <a:r>
              <a:rPr lang="pl-PL" dirty="0" smtClean="0">
                <a:solidFill>
                  <a:schemeClr val="tx1"/>
                </a:solidFill>
                <a:latin typeface="Times New Roman" panose="02020603050405020304" pitchFamily="18" charset="0"/>
                <a:cs typeface="Times New Roman" panose="02020603050405020304" pitchFamily="18" charset="0"/>
              </a:rPr>
              <a:t>bez </a:t>
            </a:r>
            <a:r>
              <a:rPr lang="pl-PL" dirty="0">
                <a:solidFill>
                  <a:schemeClr val="tx1"/>
                </a:solidFill>
                <a:latin typeface="Times New Roman" panose="02020603050405020304" pitchFamily="18" charset="0"/>
                <a:cs typeface="Times New Roman" panose="02020603050405020304" pitchFamily="18" charset="0"/>
              </a:rPr>
              <a:t>przeprowadzenia bezpośredniego badania ubezpieczonego</a:t>
            </a:r>
            <a:r>
              <a:rPr lang="pl-PL" dirty="0" smtClean="0">
                <a:solidFill>
                  <a:schemeClr val="tx1"/>
                </a:solidFill>
                <a:latin typeface="Times New Roman" panose="02020603050405020304" pitchFamily="18" charset="0"/>
                <a:cs typeface="Times New Roman" panose="02020603050405020304" pitchFamily="18" charset="0"/>
              </a:rPr>
              <a:t>,</a:t>
            </a:r>
          </a:p>
          <a:p>
            <a:pPr lvl="0" algn="just"/>
            <a:endParaRPr lang="pl-PL" dirty="0" smtClean="0">
              <a:solidFill>
                <a:schemeClr val="tx1"/>
              </a:solidFill>
              <a:latin typeface="Times New Roman" panose="02020603050405020304" pitchFamily="18" charset="0"/>
              <a:cs typeface="Times New Roman" panose="02020603050405020304" pitchFamily="18" charset="0"/>
            </a:endParaRPr>
          </a:p>
          <a:p>
            <a:pPr lvl="0" algn="just"/>
            <a:r>
              <a:rPr lang="pl-PL" dirty="0" smtClean="0">
                <a:solidFill>
                  <a:schemeClr val="tx1"/>
                </a:solidFill>
                <a:latin typeface="Times New Roman" panose="02020603050405020304" pitchFamily="18" charset="0"/>
                <a:cs typeface="Times New Roman" panose="02020603050405020304" pitchFamily="18" charset="0"/>
              </a:rPr>
              <a:t>bez </a:t>
            </a:r>
            <a:r>
              <a:rPr lang="pl-PL" dirty="0">
                <a:solidFill>
                  <a:schemeClr val="tx1"/>
                </a:solidFill>
                <a:latin typeface="Times New Roman" panose="02020603050405020304" pitchFamily="18" charset="0"/>
                <a:cs typeface="Times New Roman" panose="02020603050405020304" pitchFamily="18" charset="0"/>
              </a:rPr>
              <a:t>udokumentowania rozpoznania stanowiącego podstawę orzeczonej czasowej niezdolności do </a:t>
            </a:r>
            <a:r>
              <a:rPr lang="pl-PL" dirty="0" smtClean="0">
                <a:solidFill>
                  <a:schemeClr val="tx1"/>
                </a:solidFill>
                <a:latin typeface="Times New Roman" panose="02020603050405020304" pitchFamily="18" charset="0"/>
                <a:cs typeface="Times New Roman" panose="02020603050405020304" pitchFamily="18" charset="0"/>
              </a:rPr>
              <a:t>pracy</a:t>
            </a:r>
          </a:p>
          <a:p>
            <a:pPr marL="0" lvl="0" indent="0" algn="just">
              <a:buNone/>
            </a:pPr>
            <a:endParaRPr lang="pl-PL" dirty="0" smtClean="0">
              <a:solidFill>
                <a:schemeClr val="tx1"/>
              </a:solidFill>
              <a:latin typeface="Times New Roman" panose="02020603050405020304" pitchFamily="18" charset="0"/>
              <a:cs typeface="Times New Roman" panose="02020603050405020304" pitchFamily="18" charset="0"/>
            </a:endParaRPr>
          </a:p>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Zakład </a:t>
            </a:r>
            <a:r>
              <a:rPr lang="pl-PL" dirty="0">
                <a:solidFill>
                  <a:schemeClr val="tx1"/>
                </a:solidFill>
                <a:latin typeface="Times New Roman" panose="02020603050405020304" pitchFamily="18" charset="0"/>
                <a:cs typeface="Times New Roman" panose="02020603050405020304" pitchFamily="18" charset="0"/>
              </a:rPr>
              <a:t>może, w formie decyzji,  </a:t>
            </a:r>
            <a:r>
              <a:rPr lang="pl-PL" u="sng" dirty="0">
                <a:solidFill>
                  <a:schemeClr val="tx1"/>
                </a:solidFill>
                <a:latin typeface="Times New Roman" panose="02020603050405020304" pitchFamily="18" charset="0"/>
                <a:cs typeface="Times New Roman" panose="02020603050405020304" pitchFamily="18" charset="0"/>
              </a:rPr>
              <a:t>cofnąć upoważnienie</a:t>
            </a:r>
            <a:r>
              <a:rPr lang="pl-PL" dirty="0">
                <a:solidFill>
                  <a:schemeClr val="tx1"/>
                </a:solidFill>
                <a:latin typeface="Times New Roman" panose="02020603050405020304" pitchFamily="18" charset="0"/>
                <a:cs typeface="Times New Roman" panose="02020603050405020304" pitchFamily="18" charset="0"/>
              </a:rPr>
              <a:t>, na okres </a:t>
            </a:r>
            <a:r>
              <a:rPr lang="pl-PL" u="sng" dirty="0" smtClean="0">
                <a:solidFill>
                  <a:schemeClr val="tx1"/>
                </a:solidFill>
                <a:latin typeface="Times New Roman" panose="02020603050405020304" pitchFamily="18" charset="0"/>
                <a:cs typeface="Times New Roman" panose="02020603050405020304" pitchFamily="18" charset="0"/>
              </a:rPr>
              <a:t>12 </a:t>
            </a:r>
            <a:r>
              <a:rPr lang="pl-PL" u="sng" dirty="0">
                <a:solidFill>
                  <a:schemeClr val="tx1"/>
                </a:solidFill>
                <a:latin typeface="Times New Roman" panose="02020603050405020304" pitchFamily="18" charset="0"/>
                <a:cs typeface="Times New Roman" panose="02020603050405020304" pitchFamily="18" charset="0"/>
              </a:rPr>
              <a:t>miesięcy </a:t>
            </a:r>
            <a:r>
              <a:rPr lang="pl-PL" dirty="0">
                <a:solidFill>
                  <a:schemeClr val="tx1"/>
                </a:solidFill>
                <a:latin typeface="Times New Roman" panose="02020603050405020304" pitchFamily="18" charset="0"/>
                <a:cs typeface="Times New Roman" panose="02020603050405020304" pitchFamily="18" charset="0"/>
              </a:rPr>
              <a:t>od dnia, w którym decyzja stała się ostateczna.  </a:t>
            </a:r>
          </a:p>
          <a:p>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9502478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2132856"/>
            <a:ext cx="8229600" cy="3993307"/>
          </a:xfrm>
        </p:spPr>
        <p:txBody>
          <a:bodyPr/>
          <a:lstStyle/>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	Zakład </a:t>
            </a:r>
            <a:r>
              <a:rPr lang="pl-PL" dirty="0">
                <a:solidFill>
                  <a:schemeClr val="tx1"/>
                </a:solidFill>
                <a:latin typeface="Times New Roman" panose="02020603050405020304" pitchFamily="18" charset="0"/>
                <a:cs typeface="Times New Roman" panose="02020603050405020304" pitchFamily="18" charset="0"/>
              </a:rPr>
              <a:t>może </a:t>
            </a:r>
            <a:r>
              <a:rPr lang="pl-PL" dirty="0" smtClean="0">
                <a:solidFill>
                  <a:schemeClr val="tx1"/>
                </a:solidFill>
                <a:latin typeface="Times New Roman" panose="02020603050405020304" pitchFamily="18" charset="0"/>
                <a:cs typeface="Times New Roman" panose="02020603050405020304" pitchFamily="18" charset="0"/>
              </a:rPr>
              <a:t>również stwierdzić</a:t>
            </a:r>
            <a:r>
              <a:rPr lang="pl-PL" dirty="0">
                <a:solidFill>
                  <a:schemeClr val="tx1"/>
                </a:solidFill>
                <a:latin typeface="Times New Roman" panose="02020603050405020304" pitchFamily="18" charset="0"/>
                <a:cs typeface="Times New Roman" panose="02020603050405020304" pitchFamily="18" charset="0"/>
              </a:rPr>
              <a:t>, w formie decyzji, </a:t>
            </a:r>
            <a:r>
              <a:rPr lang="pl-PL" b="1" u="sng" dirty="0">
                <a:solidFill>
                  <a:schemeClr val="tx1"/>
                </a:solidFill>
                <a:latin typeface="Times New Roman" panose="02020603050405020304" pitchFamily="18" charset="0"/>
                <a:cs typeface="Times New Roman" panose="02020603050405020304" pitchFamily="18" charset="0"/>
              </a:rPr>
              <a:t>wygaśnięcie upoważnienia </a:t>
            </a:r>
            <a:r>
              <a:rPr lang="pl-PL" dirty="0">
                <a:solidFill>
                  <a:schemeClr val="tx1"/>
                </a:solidFill>
                <a:latin typeface="Times New Roman" panose="02020603050405020304" pitchFamily="18" charset="0"/>
                <a:cs typeface="Times New Roman" panose="02020603050405020304" pitchFamily="18" charset="0"/>
              </a:rPr>
              <a:t>lekarzowi</a:t>
            </a:r>
            <a:r>
              <a:rPr lang="pl-PL" dirty="0" smtClean="0">
                <a:solidFill>
                  <a:schemeClr val="tx1"/>
                </a:solidFill>
                <a:latin typeface="Times New Roman" panose="02020603050405020304" pitchFamily="18" charset="0"/>
                <a:cs typeface="Times New Roman" panose="02020603050405020304" pitchFamily="18" charset="0"/>
              </a:rPr>
              <a:t>, jeżeli </a:t>
            </a:r>
            <a:r>
              <a:rPr lang="pl-PL" dirty="0">
                <a:solidFill>
                  <a:schemeClr val="tx1"/>
                </a:solidFill>
                <a:latin typeface="Times New Roman" panose="02020603050405020304" pitchFamily="18" charset="0"/>
                <a:cs typeface="Times New Roman" panose="02020603050405020304" pitchFamily="18" charset="0"/>
              </a:rPr>
              <a:t>decyzja stała się bezprzedmiotowa, a stwierdzenie wygaśnięcia takiej decyzji nakazuje przepis prawa albo gdy leży to w interesie społecznym lub w interesie strony - art. 162 § 1 pkt 1 Kodeksu postępowania administracyjnego ( </a:t>
            </a:r>
            <a:r>
              <a:rPr lang="pl-PL" dirty="0" smtClean="0">
                <a:solidFill>
                  <a:schemeClr val="tx1"/>
                </a:solidFill>
                <a:latin typeface="Times New Roman" panose="02020603050405020304" pitchFamily="18" charset="0"/>
                <a:cs typeface="Times New Roman" panose="02020603050405020304" pitchFamily="18" charset="0"/>
              </a:rPr>
              <a:t>t. j. Dz</a:t>
            </a:r>
            <a:r>
              <a:rPr lang="pl-PL" dirty="0">
                <a:solidFill>
                  <a:schemeClr val="tx1"/>
                </a:solidFill>
                <a:latin typeface="Times New Roman" panose="02020603050405020304" pitchFamily="18" charset="0"/>
                <a:cs typeface="Times New Roman" panose="02020603050405020304" pitchFamily="18" charset="0"/>
              </a:rPr>
              <a:t>. U. z </a:t>
            </a:r>
            <a:r>
              <a:rPr lang="pl-PL" dirty="0" smtClean="0">
                <a:solidFill>
                  <a:schemeClr val="tx1"/>
                </a:solidFill>
                <a:latin typeface="Times New Roman" panose="02020603050405020304" pitchFamily="18" charset="0"/>
                <a:cs typeface="Times New Roman" panose="02020603050405020304" pitchFamily="18" charset="0"/>
              </a:rPr>
              <a:t>2023 </a:t>
            </a:r>
            <a:r>
              <a:rPr lang="pl-PL" dirty="0">
                <a:solidFill>
                  <a:schemeClr val="tx1"/>
                </a:solidFill>
                <a:latin typeface="Times New Roman" panose="02020603050405020304" pitchFamily="18" charset="0"/>
                <a:cs typeface="Times New Roman" panose="02020603050405020304" pitchFamily="18" charset="0"/>
              </a:rPr>
              <a:t>poz. </a:t>
            </a:r>
            <a:r>
              <a:rPr lang="pl-PL" dirty="0" smtClean="0">
                <a:solidFill>
                  <a:schemeClr val="tx1"/>
                </a:solidFill>
                <a:latin typeface="Times New Roman" panose="02020603050405020304" pitchFamily="18" charset="0"/>
                <a:cs typeface="Times New Roman" panose="02020603050405020304" pitchFamily="18" charset="0"/>
              </a:rPr>
              <a:t>775 ze zm. ) </a:t>
            </a:r>
            <a:r>
              <a:rPr lang="pl-PL" dirty="0">
                <a:solidFill>
                  <a:schemeClr val="tx1"/>
                </a:solidFill>
                <a:latin typeface="Times New Roman" panose="02020603050405020304" pitchFamily="18" charset="0"/>
                <a:cs typeface="Times New Roman" panose="02020603050405020304" pitchFamily="18" charset="0"/>
              </a:rPr>
              <a:t>np. uchwała Okręgowej Izby Lekarskiej. </a:t>
            </a:r>
          </a:p>
          <a:p>
            <a:pPr algn="just"/>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717817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95536" y="1196752"/>
            <a:ext cx="8291264" cy="4929411"/>
          </a:xfrm>
        </p:spPr>
        <p:txBody>
          <a:bodyPr>
            <a:normAutofit/>
          </a:bodyPr>
          <a:lstStyle/>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	</a:t>
            </a:r>
            <a:r>
              <a:rPr lang="pl-PL" sz="2000" dirty="0" smtClean="0">
                <a:solidFill>
                  <a:schemeClr val="tx1"/>
                </a:solidFill>
                <a:latin typeface="Times New Roman" panose="02020603050405020304" pitchFamily="18" charset="0"/>
                <a:cs typeface="Times New Roman" panose="02020603050405020304" pitchFamily="18" charset="0"/>
              </a:rPr>
              <a:t>Lekarz wystawiający </a:t>
            </a:r>
            <a:r>
              <a:rPr lang="pl-PL" sz="2000" dirty="0">
                <a:solidFill>
                  <a:schemeClr val="tx1"/>
                </a:solidFill>
                <a:latin typeface="Times New Roman" panose="02020603050405020304" pitchFamily="18" charset="0"/>
                <a:cs typeface="Times New Roman" panose="02020603050405020304" pitchFamily="18" charset="0"/>
              </a:rPr>
              <a:t>zaświadczenie lekarskie, może udzielić upoważnienia do wystawiania zaświadczeń lekarskich, </a:t>
            </a:r>
            <a:r>
              <a:rPr lang="pl-PL" sz="2000" dirty="0" smtClean="0">
                <a:solidFill>
                  <a:schemeClr val="tx1"/>
                </a:solidFill>
                <a:latin typeface="Times New Roman" panose="02020603050405020304" pitchFamily="18" charset="0"/>
                <a:cs typeface="Times New Roman" panose="02020603050405020304" pitchFamily="18" charset="0"/>
              </a:rPr>
              <a:t>w </a:t>
            </a:r>
            <a:r>
              <a:rPr lang="pl-PL" sz="2000" dirty="0">
                <a:solidFill>
                  <a:schemeClr val="tx1"/>
                </a:solidFill>
                <a:latin typeface="Times New Roman" panose="02020603050405020304" pitchFamily="18" charset="0"/>
                <a:cs typeface="Times New Roman" panose="02020603050405020304" pitchFamily="18" charset="0"/>
              </a:rPr>
              <a:t>jego </a:t>
            </a:r>
            <a:r>
              <a:rPr lang="pl-PL" sz="2000" dirty="0" smtClean="0">
                <a:solidFill>
                  <a:schemeClr val="tx1"/>
                </a:solidFill>
                <a:latin typeface="Times New Roman" panose="02020603050405020304" pitchFamily="18" charset="0"/>
                <a:cs typeface="Times New Roman" panose="02020603050405020304" pitchFamily="18" charset="0"/>
              </a:rPr>
              <a:t>imieniu i </a:t>
            </a:r>
            <a:r>
              <a:rPr lang="pl-PL" sz="2000" dirty="0">
                <a:solidFill>
                  <a:schemeClr val="tx1"/>
                </a:solidFill>
                <a:latin typeface="Times New Roman" panose="02020603050405020304" pitchFamily="18" charset="0"/>
                <a:cs typeface="Times New Roman" panose="02020603050405020304" pitchFamily="18" charset="0"/>
              </a:rPr>
              <a:t>na podstawie danych dotyczących orzeczonej czasowej niezdolności do pracy zawartych w sporządzonej przez niego dokumentacji </a:t>
            </a:r>
            <a:r>
              <a:rPr lang="pl-PL" sz="2000" dirty="0" smtClean="0">
                <a:solidFill>
                  <a:schemeClr val="tx1"/>
                </a:solidFill>
                <a:latin typeface="Times New Roman" panose="02020603050405020304" pitchFamily="18" charset="0"/>
                <a:cs typeface="Times New Roman" panose="02020603050405020304" pitchFamily="18" charset="0"/>
              </a:rPr>
              <a:t>medycznej:</a:t>
            </a:r>
          </a:p>
          <a:p>
            <a:pPr marL="0" indent="0" algn="just">
              <a:buNone/>
            </a:pPr>
            <a:r>
              <a:rPr lang="pl-PL" sz="2000" dirty="0" smtClean="0">
                <a:solidFill>
                  <a:schemeClr val="tx1"/>
                </a:solidFill>
                <a:latin typeface="Times New Roman" panose="02020603050405020304" pitchFamily="18" charset="0"/>
                <a:cs typeface="Times New Roman" panose="02020603050405020304" pitchFamily="18" charset="0"/>
              </a:rPr>
              <a:t> </a:t>
            </a:r>
          </a:p>
          <a:p>
            <a:pPr lvl="0" algn="just"/>
            <a:r>
              <a:rPr lang="pl-PL" sz="2000" dirty="0" smtClean="0">
                <a:solidFill>
                  <a:schemeClr val="tx1"/>
                </a:solidFill>
                <a:latin typeface="Times New Roman" panose="02020603050405020304" pitchFamily="18" charset="0"/>
                <a:cs typeface="Times New Roman" panose="02020603050405020304" pitchFamily="18" charset="0"/>
              </a:rPr>
              <a:t>osobie wykonującej zawód medyczny w rozumieniu art. 2 ust. 1 pkt 2 ustawy z dnia                15 kwietnia 2011 r. o działalności leczniczej  ( tj. Dz. U. z 2023 poz. 991 ze zm.); </a:t>
            </a:r>
          </a:p>
          <a:p>
            <a:pPr marL="0" lvl="0" indent="0" algn="just">
              <a:buNone/>
            </a:pPr>
            <a:endParaRPr lang="pl-PL" sz="2000" dirty="0" smtClean="0">
              <a:solidFill>
                <a:schemeClr val="tx1"/>
              </a:solidFill>
              <a:latin typeface="Times New Roman" panose="02020603050405020304" pitchFamily="18" charset="0"/>
              <a:cs typeface="Times New Roman" panose="02020603050405020304" pitchFamily="18" charset="0"/>
            </a:endParaRPr>
          </a:p>
          <a:p>
            <a:pPr lvl="0" algn="just"/>
            <a:r>
              <a:rPr lang="pl-PL" sz="2000" dirty="0">
                <a:solidFill>
                  <a:schemeClr val="tx1"/>
                </a:solidFill>
                <a:latin typeface="Times New Roman" panose="02020603050405020304" pitchFamily="18" charset="0"/>
                <a:cs typeface="Times New Roman" panose="02020603050405020304" pitchFamily="18" charset="0"/>
              </a:rPr>
              <a:t>osobie wykonującej czynności pomocnicze przy udzielaniu świadczeń zdrowotnych, o których mowa w art. 24 ust. 2 pkt 2 ustawy z dnia 6 listopada 2008 r. o prawach pacjenta i Rzeczniku Praw Pacjenta ( </a:t>
            </a:r>
            <a:r>
              <a:rPr lang="pl-PL" sz="2000" dirty="0" smtClean="0">
                <a:solidFill>
                  <a:schemeClr val="tx1"/>
                </a:solidFill>
                <a:latin typeface="Times New Roman" panose="02020603050405020304" pitchFamily="18" charset="0"/>
                <a:cs typeface="Times New Roman" panose="02020603050405020304" pitchFamily="18" charset="0"/>
              </a:rPr>
              <a:t>tj. </a:t>
            </a:r>
            <a:r>
              <a:rPr lang="pl-PL" sz="2000" dirty="0">
                <a:solidFill>
                  <a:schemeClr val="tx1"/>
                </a:solidFill>
                <a:latin typeface="Times New Roman" panose="02020603050405020304" pitchFamily="18" charset="0"/>
                <a:cs typeface="Times New Roman" panose="02020603050405020304" pitchFamily="18" charset="0"/>
              </a:rPr>
              <a:t>Dz.U. z </a:t>
            </a:r>
            <a:r>
              <a:rPr lang="pl-PL" sz="2000" dirty="0" smtClean="0">
                <a:solidFill>
                  <a:schemeClr val="tx1"/>
                </a:solidFill>
                <a:latin typeface="Times New Roman" panose="02020603050405020304" pitchFamily="18" charset="0"/>
                <a:cs typeface="Times New Roman" panose="02020603050405020304" pitchFamily="18" charset="0"/>
              </a:rPr>
              <a:t>2023 </a:t>
            </a:r>
            <a:r>
              <a:rPr lang="pl-PL" sz="2000" dirty="0">
                <a:solidFill>
                  <a:schemeClr val="tx1"/>
                </a:solidFill>
                <a:latin typeface="Times New Roman" panose="02020603050405020304" pitchFamily="18" charset="0"/>
                <a:cs typeface="Times New Roman" panose="02020603050405020304" pitchFamily="18" charset="0"/>
              </a:rPr>
              <a:t>r. poz. </a:t>
            </a:r>
            <a:r>
              <a:rPr lang="pl-PL" sz="2000" dirty="0" smtClean="0">
                <a:solidFill>
                  <a:schemeClr val="tx1"/>
                </a:solidFill>
                <a:latin typeface="Times New Roman" panose="02020603050405020304" pitchFamily="18" charset="0"/>
                <a:cs typeface="Times New Roman" panose="02020603050405020304" pitchFamily="18" charset="0"/>
              </a:rPr>
              <a:t>1545 ze zm. </a:t>
            </a:r>
            <a:r>
              <a:rPr lang="pl-PL" sz="2000" dirty="0">
                <a:solidFill>
                  <a:schemeClr val="tx1"/>
                </a:solidFill>
                <a:latin typeface="Times New Roman" panose="02020603050405020304" pitchFamily="18" charset="0"/>
                <a:cs typeface="Times New Roman" panose="02020603050405020304" pitchFamily="18" charset="0"/>
              </a:rPr>
              <a:t>)</a:t>
            </a:r>
          </a:p>
          <a:p>
            <a:pPr algn="just"/>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170655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916832"/>
            <a:ext cx="8229600" cy="4209331"/>
          </a:xfrm>
        </p:spPr>
        <p:txBody>
          <a:bodyPr/>
          <a:lstStyle/>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	Upoważnienie </a:t>
            </a:r>
            <a:r>
              <a:rPr lang="pl-PL" dirty="0">
                <a:solidFill>
                  <a:schemeClr val="tx1"/>
                </a:solidFill>
                <a:latin typeface="Times New Roman" panose="02020603050405020304" pitchFamily="18" charset="0"/>
                <a:cs typeface="Times New Roman" panose="02020603050405020304" pitchFamily="18" charset="0"/>
              </a:rPr>
              <a:t>do wystawiania zaświadczeń lekarskich może być udzielone na okres nie dłuższy niż 12 miesięcy, przy czym po upływie tego okresu można udzielać kolejnych upoważnień na okresy nie dłuższe niż 12 miesięcy. Upoważnienie do wystawiania zaświadczeń lekarskich może być w każdym czasie cofnięte przez wystawiającego zaświadczenie lekarskie.</a:t>
            </a:r>
          </a:p>
          <a:p>
            <a:pPr algn="just"/>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392370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2636912"/>
            <a:ext cx="8229600" cy="3489251"/>
          </a:xfrm>
        </p:spPr>
        <p:txBody>
          <a:bodyPr/>
          <a:lstStyle/>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	Od </a:t>
            </a:r>
            <a:r>
              <a:rPr lang="pl-PL" dirty="0">
                <a:solidFill>
                  <a:schemeClr val="tx1"/>
                </a:solidFill>
                <a:latin typeface="Times New Roman" panose="02020603050405020304" pitchFamily="18" charset="0"/>
                <a:cs typeface="Times New Roman" panose="02020603050405020304" pitchFamily="18" charset="0"/>
              </a:rPr>
              <a:t>dnia udzielenia upoważnienia do wystawiania zaświadczeń lekarskich do dnia jego cofnięcia albo wygaśnięcia lekarz wystawiający zaświadczenie lekarskie ponosi odpowiedzialność za skutki nieprawidłowego wystawienia zaświadczenia lekarskiego przez osobę upoważnioną.</a:t>
            </a:r>
          </a:p>
          <a:p>
            <a:pPr algn="just"/>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50032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484784"/>
            <a:ext cx="8229600" cy="4641379"/>
          </a:xfrm>
        </p:spPr>
        <p:txBody>
          <a:bodyPr>
            <a:normAutofit/>
          </a:bodyPr>
          <a:lstStyle/>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	Udzielanie </a:t>
            </a:r>
            <a:r>
              <a:rPr lang="pl-PL" dirty="0">
                <a:solidFill>
                  <a:schemeClr val="tx1"/>
                </a:solidFill>
                <a:latin typeface="Times New Roman" panose="02020603050405020304" pitchFamily="18" charset="0"/>
                <a:cs typeface="Times New Roman" panose="02020603050405020304" pitchFamily="18" charset="0"/>
              </a:rPr>
              <a:t>upoważnień, następuje za pośrednictwem Rejestru Asystentów Medycznych, o którym mowa w art. 31b ust. 1 ustawy z dnia 28 kwietnia 2011 r. o systemie informacji w ochronie </a:t>
            </a:r>
            <a:r>
              <a:rPr lang="pl-PL" dirty="0" smtClean="0">
                <a:solidFill>
                  <a:schemeClr val="tx1"/>
                </a:solidFill>
                <a:latin typeface="Times New Roman" panose="02020603050405020304" pitchFamily="18" charset="0"/>
                <a:cs typeface="Times New Roman" panose="02020603050405020304" pitchFamily="18" charset="0"/>
              </a:rPr>
              <a:t>zdrowia ( t</a:t>
            </a:r>
            <a:r>
              <a:rPr lang="pl-PL" dirty="0">
                <a:solidFill>
                  <a:schemeClr val="tx1"/>
                </a:solidFill>
                <a:latin typeface="Times New Roman" panose="02020603050405020304" pitchFamily="18" charset="0"/>
                <a:cs typeface="Times New Roman" panose="02020603050405020304" pitchFamily="18" charset="0"/>
              </a:rPr>
              <a:t>j</a:t>
            </a:r>
            <a:r>
              <a:rPr lang="pl-PL" dirty="0" smtClean="0">
                <a:solidFill>
                  <a:schemeClr val="tx1"/>
                </a:solidFill>
                <a:latin typeface="Times New Roman" panose="02020603050405020304" pitchFamily="18" charset="0"/>
                <a:cs typeface="Times New Roman" panose="02020603050405020304" pitchFamily="18" charset="0"/>
              </a:rPr>
              <a:t>. Dz</a:t>
            </a:r>
            <a:r>
              <a:rPr lang="pl-PL" dirty="0">
                <a:solidFill>
                  <a:schemeClr val="tx1"/>
                </a:solidFill>
                <a:latin typeface="Times New Roman" panose="02020603050405020304" pitchFamily="18" charset="0"/>
                <a:cs typeface="Times New Roman" panose="02020603050405020304" pitchFamily="18" charset="0"/>
              </a:rPr>
              <a:t>. U. z </a:t>
            </a:r>
            <a:r>
              <a:rPr lang="pl-PL" dirty="0" smtClean="0">
                <a:solidFill>
                  <a:schemeClr val="tx1"/>
                </a:solidFill>
                <a:latin typeface="Times New Roman" panose="02020603050405020304" pitchFamily="18" charset="0"/>
                <a:cs typeface="Times New Roman" panose="02020603050405020304" pitchFamily="18" charset="0"/>
              </a:rPr>
              <a:t>2023 </a:t>
            </a:r>
            <a:r>
              <a:rPr lang="pl-PL" dirty="0">
                <a:solidFill>
                  <a:schemeClr val="tx1"/>
                </a:solidFill>
                <a:latin typeface="Times New Roman" panose="02020603050405020304" pitchFamily="18" charset="0"/>
                <a:cs typeface="Times New Roman" panose="02020603050405020304" pitchFamily="18" charset="0"/>
              </a:rPr>
              <a:t>poz. </a:t>
            </a:r>
            <a:r>
              <a:rPr lang="pl-PL" dirty="0" smtClean="0">
                <a:solidFill>
                  <a:schemeClr val="tx1"/>
                </a:solidFill>
                <a:latin typeface="Times New Roman" panose="02020603050405020304" pitchFamily="18" charset="0"/>
                <a:cs typeface="Times New Roman" panose="02020603050405020304" pitchFamily="18" charset="0"/>
              </a:rPr>
              <a:t>2465 </a:t>
            </a:r>
            <a:r>
              <a:rPr lang="pl-PL" dirty="0">
                <a:solidFill>
                  <a:schemeClr val="tx1"/>
                </a:solidFill>
                <a:latin typeface="Times New Roman" panose="02020603050405020304" pitchFamily="18" charset="0"/>
                <a:cs typeface="Times New Roman" panose="02020603050405020304" pitchFamily="18" charset="0"/>
              </a:rPr>
              <a:t>)  </a:t>
            </a:r>
          </a:p>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	W </a:t>
            </a:r>
            <a:r>
              <a:rPr lang="pl-PL" dirty="0">
                <a:solidFill>
                  <a:schemeClr val="tx1"/>
                </a:solidFill>
                <a:latin typeface="Times New Roman" panose="02020603050405020304" pitchFamily="18" charset="0"/>
                <a:cs typeface="Times New Roman" panose="02020603050405020304" pitchFamily="18" charset="0"/>
              </a:rPr>
              <a:t>przypadku cofnięcia lub wygaszenia lekarzowi wystawiającemu zaświadczenia lekarskie upoważnienia, wygasają udzielone przez niego upoważnienia do wystawiania zaświadczeń lekarskich.</a:t>
            </a:r>
          </a:p>
          <a:p>
            <a:pPr marL="0" indent="0" algn="just">
              <a:buNone/>
            </a:pPr>
            <a:r>
              <a:rPr lang="pl-PL" dirty="0">
                <a:solidFill>
                  <a:schemeClr val="tx1"/>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006648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2924944"/>
            <a:ext cx="8229600" cy="3201219"/>
          </a:xfrm>
        </p:spPr>
        <p:txBody>
          <a:bodyPr>
            <a:normAutofit/>
          </a:bodyPr>
          <a:lstStyle/>
          <a:p>
            <a:pPr marL="0" indent="0" algn="ctr">
              <a:buNone/>
            </a:pPr>
            <a:r>
              <a:rPr lang="pl-PL" sz="2800" dirty="0">
                <a:solidFill>
                  <a:schemeClr val="tx2"/>
                </a:solidFill>
                <a:effectLst>
                  <a:outerShdw blurRad="38100" dist="38100" dir="2700000" algn="tl">
                    <a:srgbClr val="000000">
                      <a:alpha val="43137"/>
                    </a:srgbClr>
                  </a:outerShdw>
                </a:effectLst>
              </a:rPr>
              <a:t>Rehabilitacja lecznicza </a:t>
            </a:r>
            <a:r>
              <a:rPr lang="pl-PL" sz="2800" dirty="0" smtClean="0">
                <a:solidFill>
                  <a:schemeClr val="tx2"/>
                </a:solidFill>
                <a:effectLst>
                  <a:outerShdw blurRad="38100" dist="38100" dir="2700000" algn="tl">
                    <a:srgbClr val="000000">
                      <a:alpha val="43137"/>
                    </a:srgbClr>
                  </a:outerShdw>
                </a:effectLst>
              </a:rPr>
              <a:t>w </a:t>
            </a:r>
            <a:r>
              <a:rPr lang="pl-PL" sz="2800" dirty="0">
                <a:solidFill>
                  <a:schemeClr val="tx2"/>
                </a:solidFill>
                <a:effectLst>
                  <a:outerShdw blurRad="38100" dist="38100" dir="2700000" algn="tl">
                    <a:srgbClr val="000000">
                      <a:alpha val="43137"/>
                    </a:srgbClr>
                  </a:outerShdw>
                </a:effectLst>
              </a:rPr>
              <a:t>ramach </a:t>
            </a:r>
            <a:endParaRPr lang="pl-PL" sz="2800" dirty="0" smtClean="0">
              <a:solidFill>
                <a:schemeClr val="tx2"/>
              </a:solidFill>
              <a:effectLst>
                <a:outerShdw blurRad="38100" dist="38100" dir="2700000" algn="tl">
                  <a:srgbClr val="000000">
                    <a:alpha val="43137"/>
                  </a:srgbClr>
                </a:outerShdw>
              </a:effectLst>
            </a:endParaRPr>
          </a:p>
          <a:p>
            <a:pPr marL="0" indent="0" algn="ctr">
              <a:buNone/>
            </a:pPr>
            <a:r>
              <a:rPr lang="pl-PL" sz="2800" dirty="0" smtClean="0">
                <a:solidFill>
                  <a:schemeClr val="tx2"/>
                </a:solidFill>
                <a:effectLst>
                  <a:outerShdw blurRad="38100" dist="38100" dir="2700000" algn="tl">
                    <a:srgbClr val="000000">
                      <a:alpha val="43137"/>
                    </a:srgbClr>
                  </a:outerShdw>
                </a:effectLst>
              </a:rPr>
              <a:t>prewencji rentowej ZUS</a:t>
            </a:r>
            <a:endParaRPr lang="pl-PL" sz="2800" dirty="0">
              <a:solidFill>
                <a:schemeClr val="tx2"/>
              </a:solidFill>
              <a:effectLst>
                <a:outerShdw blurRad="38100" dist="38100" dir="2700000" algn="tl">
                  <a:srgbClr val="000000">
                    <a:alpha val="43137"/>
                  </a:srgbClr>
                </a:outerShdw>
              </a:effectLst>
            </a:endParaRPr>
          </a:p>
          <a:p>
            <a:endParaRPr lang="pl-PL" sz="2800" dirty="0">
              <a:solidFill>
                <a:schemeClr val="tx2"/>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8436208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539552" y="548680"/>
            <a:ext cx="8147248" cy="5577483"/>
          </a:xfrm>
        </p:spPr>
        <p:txBody>
          <a:bodyPr>
            <a:normAutofit/>
          </a:bodyPr>
          <a:lstStyle/>
          <a:p>
            <a:pPr marL="0" indent="0" algn="ctr">
              <a:buNone/>
            </a:pPr>
            <a:r>
              <a:rPr lang="pl-PL" b="1" dirty="0">
                <a:solidFill>
                  <a:schemeClr val="tx1"/>
                </a:solidFill>
                <a:latin typeface="Times New Roman" panose="02020603050405020304" pitchFamily="18" charset="0"/>
                <a:cs typeface="Times New Roman" panose="02020603050405020304" pitchFamily="18" charset="0"/>
              </a:rPr>
              <a:t>Art. 69 ustawy o systemie ubezpieczeń społecznych z  13 października 1998r. </a:t>
            </a:r>
            <a:endParaRPr lang="pl-PL" dirty="0">
              <a:solidFill>
                <a:schemeClr val="tx1"/>
              </a:solidFill>
              <a:latin typeface="Times New Roman" panose="02020603050405020304" pitchFamily="18" charset="0"/>
              <a:cs typeface="Times New Roman" panose="02020603050405020304" pitchFamily="18" charset="0"/>
            </a:endParaRPr>
          </a:p>
          <a:p>
            <a:pPr marL="0" indent="0" algn="ctr">
              <a:buNone/>
            </a:pPr>
            <a:r>
              <a:rPr lang="pl-PL" b="1" dirty="0">
                <a:solidFill>
                  <a:schemeClr val="tx1"/>
                </a:solidFill>
                <a:latin typeface="Times New Roman" panose="02020603050405020304" pitchFamily="18" charset="0"/>
                <a:cs typeface="Times New Roman" panose="02020603050405020304" pitchFamily="18" charset="0"/>
              </a:rPr>
              <a:t>( </a:t>
            </a:r>
            <a:r>
              <a:rPr lang="pl-PL" b="1" dirty="0" smtClean="0">
                <a:solidFill>
                  <a:schemeClr val="tx1"/>
                </a:solidFill>
                <a:latin typeface="Times New Roman" panose="02020603050405020304" pitchFamily="18" charset="0"/>
                <a:cs typeface="Times New Roman" panose="02020603050405020304" pitchFamily="18" charset="0"/>
              </a:rPr>
              <a:t>t</a:t>
            </a:r>
            <a:r>
              <a:rPr lang="pl-PL" b="1" dirty="0">
                <a:solidFill>
                  <a:schemeClr val="tx1"/>
                </a:solidFill>
                <a:latin typeface="Times New Roman" panose="02020603050405020304" pitchFamily="18" charset="0"/>
                <a:cs typeface="Times New Roman" panose="02020603050405020304" pitchFamily="18" charset="0"/>
              </a:rPr>
              <a:t>j</a:t>
            </a:r>
            <a:r>
              <a:rPr lang="pl-PL" b="1" dirty="0" smtClean="0">
                <a:solidFill>
                  <a:schemeClr val="tx1"/>
                </a:solidFill>
                <a:latin typeface="Times New Roman" panose="02020603050405020304" pitchFamily="18" charset="0"/>
                <a:cs typeface="Times New Roman" panose="02020603050405020304" pitchFamily="18" charset="0"/>
              </a:rPr>
              <a:t>. </a:t>
            </a:r>
            <a:r>
              <a:rPr lang="pl-PL" b="1" dirty="0">
                <a:solidFill>
                  <a:schemeClr val="tx1"/>
                </a:solidFill>
                <a:latin typeface="Times New Roman" panose="02020603050405020304" pitchFamily="18" charset="0"/>
                <a:cs typeface="Times New Roman" panose="02020603050405020304" pitchFamily="18" charset="0"/>
              </a:rPr>
              <a:t>Dz. U. z </a:t>
            </a:r>
            <a:r>
              <a:rPr lang="pl-PL" b="1" dirty="0" smtClean="0">
                <a:solidFill>
                  <a:schemeClr val="tx1"/>
                </a:solidFill>
                <a:latin typeface="Times New Roman" panose="02020603050405020304" pitchFamily="18" charset="0"/>
                <a:cs typeface="Times New Roman" panose="02020603050405020304" pitchFamily="18" charset="0"/>
              </a:rPr>
              <a:t>2023 </a:t>
            </a:r>
            <a:r>
              <a:rPr lang="pl-PL" b="1" dirty="0">
                <a:solidFill>
                  <a:schemeClr val="tx1"/>
                </a:solidFill>
                <a:latin typeface="Times New Roman" panose="02020603050405020304" pitchFamily="18" charset="0"/>
                <a:cs typeface="Times New Roman" panose="02020603050405020304" pitchFamily="18" charset="0"/>
              </a:rPr>
              <a:t>poz. </a:t>
            </a:r>
            <a:r>
              <a:rPr lang="pl-PL" b="1" dirty="0" smtClean="0">
                <a:solidFill>
                  <a:schemeClr val="tx1"/>
                </a:solidFill>
                <a:latin typeface="Times New Roman" panose="02020603050405020304" pitchFamily="18" charset="0"/>
                <a:cs typeface="Times New Roman" panose="02020603050405020304" pitchFamily="18" charset="0"/>
              </a:rPr>
              <a:t>1230 ze zm. )</a:t>
            </a:r>
            <a:endParaRPr lang="pl-PL" dirty="0">
              <a:solidFill>
                <a:schemeClr val="tx1"/>
              </a:solidFill>
              <a:latin typeface="Times New Roman" panose="02020603050405020304" pitchFamily="18" charset="0"/>
              <a:cs typeface="Times New Roman" panose="02020603050405020304" pitchFamily="18" charset="0"/>
            </a:endParaRPr>
          </a:p>
          <a:p>
            <a:pPr marL="0" indent="0" algn="ctr">
              <a:lnSpc>
                <a:spcPct val="110000"/>
              </a:lnSpc>
              <a:buNone/>
            </a:pPr>
            <a:r>
              <a:rPr lang="pl-PL" b="1" dirty="0">
                <a:solidFill>
                  <a:schemeClr val="tx1"/>
                </a:solidFill>
                <a:latin typeface="Times New Roman" panose="02020603050405020304" pitchFamily="18" charset="0"/>
                <a:cs typeface="Times New Roman" panose="02020603050405020304" pitchFamily="18" charset="0"/>
              </a:rPr>
              <a:t>Rozporządzenie Rady Ministrów z 12 października 2001r. w sprawie szczegółowych zasad i trybu kierowania przez Zakład Ubezpieczeń Społecznych na rehabilitację leczniczą oraz udzielania zamówień na usługi </a:t>
            </a:r>
            <a:r>
              <a:rPr lang="pl-PL" b="1" dirty="0" smtClean="0">
                <a:solidFill>
                  <a:schemeClr val="tx1"/>
                </a:solidFill>
                <a:latin typeface="Times New Roman" panose="02020603050405020304" pitchFamily="18" charset="0"/>
                <a:cs typeface="Times New Roman" panose="02020603050405020304" pitchFamily="18" charset="0"/>
              </a:rPr>
              <a:t>rehabilitacyjne</a:t>
            </a:r>
          </a:p>
          <a:p>
            <a:pPr marL="0" indent="0" algn="ctr">
              <a:buNone/>
            </a:pPr>
            <a:r>
              <a:rPr lang="pl-PL" b="1" dirty="0" smtClean="0">
                <a:solidFill>
                  <a:schemeClr val="tx1"/>
                </a:solidFill>
                <a:latin typeface="Times New Roman" panose="02020603050405020304" pitchFamily="18" charset="0"/>
                <a:cs typeface="Times New Roman" panose="02020603050405020304" pitchFamily="18" charset="0"/>
              </a:rPr>
              <a:t>( t</a:t>
            </a:r>
            <a:r>
              <a:rPr lang="pl-PL" b="1" dirty="0">
                <a:solidFill>
                  <a:schemeClr val="tx1"/>
                </a:solidFill>
                <a:latin typeface="Times New Roman" panose="02020603050405020304" pitchFamily="18" charset="0"/>
                <a:cs typeface="Times New Roman" panose="02020603050405020304" pitchFamily="18" charset="0"/>
              </a:rPr>
              <a:t>j</a:t>
            </a:r>
            <a:r>
              <a:rPr lang="pl-PL" b="1" dirty="0" smtClean="0">
                <a:solidFill>
                  <a:schemeClr val="tx1"/>
                </a:solidFill>
                <a:latin typeface="Times New Roman" panose="02020603050405020304" pitchFamily="18" charset="0"/>
                <a:cs typeface="Times New Roman" panose="02020603050405020304" pitchFamily="18" charset="0"/>
              </a:rPr>
              <a:t>. </a:t>
            </a:r>
            <a:r>
              <a:rPr lang="pl-PL" b="1" dirty="0">
                <a:solidFill>
                  <a:schemeClr val="tx1"/>
                </a:solidFill>
                <a:latin typeface="Times New Roman" panose="02020603050405020304" pitchFamily="18" charset="0"/>
                <a:cs typeface="Times New Roman" panose="02020603050405020304" pitchFamily="18" charset="0"/>
              </a:rPr>
              <a:t>Dz. U. z 2019 poz. 277 </a:t>
            </a:r>
            <a:r>
              <a:rPr lang="pl-PL" b="1" dirty="0" smtClean="0">
                <a:solidFill>
                  <a:schemeClr val="tx1"/>
                </a:solidFill>
                <a:latin typeface="Times New Roman" panose="02020603050405020304" pitchFamily="18" charset="0"/>
                <a:cs typeface="Times New Roman" panose="02020603050405020304" pitchFamily="18" charset="0"/>
              </a:rPr>
              <a:t>)</a:t>
            </a:r>
            <a:r>
              <a:rPr lang="pl-PL" dirty="0"/>
              <a:t> </a:t>
            </a:r>
            <a:endParaRPr lang="pl-PL" dirty="0" smtClean="0"/>
          </a:p>
          <a:p>
            <a:pPr marL="0" indent="0" algn="ctr">
              <a:buNone/>
            </a:pPr>
            <a:endParaRPr lang="pl-PL" dirty="0" smtClean="0"/>
          </a:p>
          <a:p>
            <a:pPr marL="0" indent="0">
              <a:buNone/>
            </a:pPr>
            <a:r>
              <a:rPr lang="pl-PL" sz="2000" dirty="0" smtClean="0">
                <a:solidFill>
                  <a:schemeClr val="tx1"/>
                </a:solidFill>
                <a:latin typeface="Times New Roman" panose="02020603050405020304" pitchFamily="18" charset="0"/>
                <a:cs typeface="Times New Roman" panose="02020603050405020304" pitchFamily="18" charset="0"/>
              </a:rPr>
              <a:t>	Zakład </a:t>
            </a:r>
            <a:r>
              <a:rPr lang="pl-PL" sz="2000" dirty="0">
                <a:solidFill>
                  <a:schemeClr val="tx1"/>
                </a:solidFill>
                <a:latin typeface="Times New Roman" panose="02020603050405020304" pitchFamily="18" charset="0"/>
                <a:cs typeface="Times New Roman" panose="02020603050405020304" pitchFamily="18" charset="0"/>
              </a:rPr>
              <a:t>Ubezpieczeń Społecznych może skierować osobę uprawnioną na rehabilitację leczniczą w ramach prewencji </a:t>
            </a:r>
            <a:r>
              <a:rPr lang="pl-PL" sz="2000" dirty="0" smtClean="0">
                <a:solidFill>
                  <a:schemeClr val="tx1"/>
                </a:solidFill>
                <a:latin typeface="Times New Roman" panose="02020603050405020304" pitchFamily="18" charset="0"/>
                <a:cs typeface="Times New Roman" panose="02020603050405020304" pitchFamily="18" charset="0"/>
              </a:rPr>
              <a:t>rentowej</a:t>
            </a:r>
            <a:r>
              <a:rPr lang="pl-PL" sz="2000" dirty="0">
                <a:solidFill>
                  <a:schemeClr val="tx1"/>
                </a:solidFill>
                <a:latin typeface="Times New Roman" panose="02020603050405020304" pitchFamily="18" charset="0"/>
                <a:cs typeface="Times New Roman" panose="02020603050405020304" pitchFamily="18" charset="0"/>
              </a:rPr>
              <a:t>.</a:t>
            </a:r>
          </a:p>
          <a:p>
            <a:pPr marL="0" indent="0">
              <a:buNone/>
            </a:pPr>
            <a:r>
              <a:rPr lang="pl-PL" sz="2000" dirty="0">
                <a:solidFill>
                  <a:schemeClr val="tx1"/>
                </a:solidFill>
                <a:latin typeface="Times New Roman" panose="02020603050405020304" pitchFamily="18" charset="0"/>
                <a:cs typeface="Times New Roman" panose="02020603050405020304" pitchFamily="18" charset="0"/>
              </a:rPr>
              <a:t>P</a:t>
            </a:r>
            <a:r>
              <a:rPr lang="pl-PL" sz="2000" dirty="0" smtClean="0">
                <a:solidFill>
                  <a:schemeClr val="tx1"/>
                </a:solidFill>
                <a:latin typeface="Times New Roman" panose="02020603050405020304" pitchFamily="18" charset="0"/>
                <a:cs typeface="Times New Roman" panose="02020603050405020304" pitchFamily="18" charset="0"/>
              </a:rPr>
              <a:t>odstawę </a:t>
            </a:r>
            <a:r>
              <a:rPr lang="pl-PL" sz="2000" dirty="0">
                <a:solidFill>
                  <a:schemeClr val="tx1"/>
                </a:solidFill>
                <a:latin typeface="Times New Roman" panose="02020603050405020304" pitchFamily="18" charset="0"/>
                <a:cs typeface="Times New Roman" panose="02020603050405020304" pitchFamily="18" charset="0"/>
              </a:rPr>
              <a:t>do skierowania </a:t>
            </a:r>
            <a:r>
              <a:rPr lang="pl-PL" sz="2000" dirty="0" smtClean="0">
                <a:solidFill>
                  <a:schemeClr val="tx1"/>
                </a:solidFill>
                <a:latin typeface="Times New Roman" panose="02020603050405020304" pitchFamily="18" charset="0"/>
                <a:cs typeface="Times New Roman" panose="02020603050405020304" pitchFamily="18" charset="0"/>
              </a:rPr>
              <a:t>na </a:t>
            </a:r>
            <a:r>
              <a:rPr lang="pl-PL" sz="2000" dirty="0">
                <a:solidFill>
                  <a:schemeClr val="tx1"/>
                </a:solidFill>
                <a:latin typeface="Times New Roman" panose="02020603050405020304" pitchFamily="18" charset="0"/>
                <a:cs typeface="Times New Roman" panose="02020603050405020304" pitchFamily="18" charset="0"/>
              </a:rPr>
              <a:t>rehabilitację </a:t>
            </a:r>
            <a:r>
              <a:rPr lang="pl-PL" sz="2000" dirty="0" smtClean="0">
                <a:solidFill>
                  <a:schemeClr val="tx1"/>
                </a:solidFill>
                <a:latin typeface="Times New Roman" panose="02020603050405020304" pitchFamily="18" charset="0"/>
                <a:cs typeface="Times New Roman" panose="02020603050405020304" pitchFamily="18" charset="0"/>
              </a:rPr>
              <a:t>leczniczą stanowi orzeczenie </a:t>
            </a:r>
            <a:r>
              <a:rPr lang="pl-PL" sz="2000" dirty="0">
                <a:solidFill>
                  <a:schemeClr val="tx1"/>
                </a:solidFill>
                <a:latin typeface="Times New Roman" panose="02020603050405020304" pitchFamily="18" charset="0"/>
                <a:cs typeface="Times New Roman" panose="02020603050405020304" pitchFamily="18" charset="0"/>
              </a:rPr>
              <a:t>o potrzebie rehabilitacji </a:t>
            </a:r>
            <a:r>
              <a:rPr lang="pl-PL" sz="2000" dirty="0" smtClean="0">
                <a:solidFill>
                  <a:schemeClr val="tx1"/>
                </a:solidFill>
                <a:latin typeface="Times New Roman" panose="02020603050405020304" pitchFamily="18" charset="0"/>
                <a:cs typeface="Times New Roman" panose="02020603050405020304" pitchFamily="18" charset="0"/>
              </a:rPr>
              <a:t>leczniczej.</a:t>
            </a:r>
            <a:endParaRPr lang="pl-PL" sz="2000" dirty="0">
              <a:solidFill>
                <a:schemeClr val="tx1"/>
              </a:solidFill>
              <a:latin typeface="Times New Roman" panose="02020603050405020304" pitchFamily="18" charset="0"/>
              <a:cs typeface="Times New Roman" panose="02020603050405020304" pitchFamily="18" charset="0"/>
            </a:endParaRPr>
          </a:p>
          <a:p>
            <a:pPr marL="0" indent="0">
              <a:buNone/>
            </a:pPr>
            <a:endParaRPr lang="pl-PL" b="1" dirty="0">
              <a:solidFill>
                <a:schemeClr val="tx1"/>
              </a:solidFill>
              <a:latin typeface="Times New Roman" panose="02020603050405020304" pitchFamily="18" charset="0"/>
              <a:cs typeface="Times New Roman" panose="02020603050405020304" pitchFamily="18" charset="0"/>
            </a:endParaRPr>
          </a:p>
          <a:p>
            <a:pPr marL="0" indent="0">
              <a:buNone/>
            </a:pPr>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183726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chor="b"/>
          <a:lstStyle/>
          <a:p>
            <a:r>
              <a:rPr lang="pl-PL" sz="2400" dirty="0"/>
              <a:t>Ubezpieczenia społeczne </a:t>
            </a:r>
            <a:r>
              <a:rPr lang="pl-PL" sz="2400" dirty="0" smtClean="0"/>
              <a:t>obejmują:</a:t>
            </a:r>
            <a:endParaRPr lang="pl-PL" sz="2400" dirty="0"/>
          </a:p>
        </p:txBody>
      </p:sp>
      <p:sp>
        <p:nvSpPr>
          <p:cNvPr id="3" name="Symbol zastępczy zawartości 2"/>
          <p:cNvSpPr>
            <a:spLocks noGrp="1"/>
          </p:cNvSpPr>
          <p:nvPr>
            <p:ph idx="1"/>
          </p:nvPr>
        </p:nvSpPr>
        <p:spPr/>
        <p:txBody>
          <a:bodyPr>
            <a:normAutofit/>
          </a:bodyPr>
          <a:lstStyle/>
          <a:p>
            <a:pPr lvl="0"/>
            <a:endParaRPr lang="pl-PL" sz="1600" dirty="0" smtClean="0">
              <a:solidFill>
                <a:schemeClr val="tx1"/>
              </a:solidFill>
              <a:latin typeface="Times New Roman" panose="02020603050405020304" pitchFamily="18" charset="0"/>
              <a:cs typeface="Times New Roman" panose="02020603050405020304" pitchFamily="18" charset="0"/>
            </a:endParaRPr>
          </a:p>
          <a:p>
            <a:pPr marL="0" lvl="0" indent="0">
              <a:buNone/>
            </a:pPr>
            <a:endParaRPr lang="pl-PL" sz="1600" dirty="0" smtClean="0">
              <a:solidFill>
                <a:schemeClr val="tx1"/>
              </a:solidFill>
              <a:latin typeface="Times New Roman" panose="02020603050405020304" pitchFamily="18" charset="0"/>
              <a:cs typeface="Times New Roman" panose="02020603050405020304" pitchFamily="18" charset="0"/>
            </a:endParaRPr>
          </a:p>
          <a:p>
            <a:pPr lvl="0"/>
            <a:r>
              <a:rPr lang="pl-PL" sz="2000" dirty="0" smtClean="0">
                <a:solidFill>
                  <a:schemeClr val="tx1"/>
                </a:solidFill>
                <a:latin typeface="Times New Roman" panose="02020603050405020304" pitchFamily="18" charset="0"/>
                <a:cs typeface="Times New Roman" panose="02020603050405020304" pitchFamily="18" charset="0"/>
              </a:rPr>
              <a:t>ubezpieczenie emerytalne;</a:t>
            </a:r>
          </a:p>
          <a:p>
            <a:pPr lvl="0"/>
            <a:endParaRPr lang="pl-PL" sz="2000" dirty="0">
              <a:solidFill>
                <a:schemeClr val="tx1"/>
              </a:solidFill>
              <a:latin typeface="Times New Roman" panose="02020603050405020304" pitchFamily="18" charset="0"/>
              <a:cs typeface="Times New Roman" panose="02020603050405020304" pitchFamily="18" charset="0"/>
            </a:endParaRPr>
          </a:p>
          <a:p>
            <a:pPr lvl="0"/>
            <a:r>
              <a:rPr lang="pl-PL" sz="2000" dirty="0">
                <a:solidFill>
                  <a:schemeClr val="tx1"/>
                </a:solidFill>
                <a:latin typeface="Times New Roman" panose="02020603050405020304" pitchFamily="18" charset="0"/>
                <a:cs typeface="Times New Roman" panose="02020603050405020304" pitchFamily="18" charset="0"/>
              </a:rPr>
              <a:t>ubezpieczenia rentowe</a:t>
            </a:r>
            <a:r>
              <a:rPr lang="pl-PL" sz="2000" dirty="0" smtClean="0">
                <a:solidFill>
                  <a:schemeClr val="tx1"/>
                </a:solidFill>
                <a:latin typeface="Times New Roman" panose="02020603050405020304" pitchFamily="18" charset="0"/>
                <a:cs typeface="Times New Roman" panose="02020603050405020304" pitchFamily="18" charset="0"/>
              </a:rPr>
              <a:t>;</a:t>
            </a:r>
          </a:p>
          <a:p>
            <a:pPr lvl="0"/>
            <a:endParaRPr lang="pl-PL" sz="2000" dirty="0">
              <a:solidFill>
                <a:schemeClr val="tx1"/>
              </a:solidFill>
              <a:latin typeface="Times New Roman" panose="02020603050405020304" pitchFamily="18" charset="0"/>
              <a:cs typeface="Times New Roman" panose="02020603050405020304" pitchFamily="18" charset="0"/>
            </a:endParaRPr>
          </a:p>
          <a:p>
            <a:pPr lvl="0"/>
            <a:r>
              <a:rPr lang="pl-PL" sz="2000" dirty="0">
                <a:solidFill>
                  <a:schemeClr val="tx1"/>
                </a:solidFill>
                <a:latin typeface="Times New Roman" panose="02020603050405020304" pitchFamily="18" charset="0"/>
                <a:cs typeface="Times New Roman" panose="02020603050405020304" pitchFamily="18" charset="0"/>
              </a:rPr>
              <a:t>ubezpieczenie w razie choroby i macierzyństwa, zwane dalej „ubezpieczeniem chorobowym</a:t>
            </a:r>
            <a:r>
              <a:rPr lang="pl-PL" sz="2000" dirty="0" smtClean="0">
                <a:solidFill>
                  <a:schemeClr val="tx1"/>
                </a:solidFill>
                <a:latin typeface="Times New Roman" panose="02020603050405020304" pitchFamily="18" charset="0"/>
                <a:cs typeface="Times New Roman" panose="02020603050405020304" pitchFamily="18" charset="0"/>
              </a:rPr>
              <a:t>”;</a:t>
            </a:r>
          </a:p>
          <a:p>
            <a:pPr lvl="0"/>
            <a:endParaRPr lang="pl-PL" sz="2000" dirty="0">
              <a:solidFill>
                <a:schemeClr val="tx1"/>
              </a:solidFill>
              <a:latin typeface="Times New Roman" panose="02020603050405020304" pitchFamily="18" charset="0"/>
              <a:cs typeface="Times New Roman" panose="02020603050405020304" pitchFamily="18" charset="0"/>
            </a:endParaRPr>
          </a:p>
          <a:p>
            <a:pPr lvl="0"/>
            <a:r>
              <a:rPr lang="pl-PL" sz="2000" dirty="0">
                <a:solidFill>
                  <a:schemeClr val="tx1"/>
                </a:solidFill>
                <a:latin typeface="Times New Roman" panose="02020603050405020304" pitchFamily="18" charset="0"/>
                <a:cs typeface="Times New Roman" panose="02020603050405020304" pitchFamily="18" charset="0"/>
              </a:rPr>
              <a:t>ubezpieczenie z tytułu wypadków przy pracy i chorób zawodowych, zwane dalej „ubezpieczeniem wypadkowym”.</a:t>
            </a:r>
          </a:p>
          <a:p>
            <a:endParaRPr lang="pl-PL" sz="16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8480526"/>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620688"/>
            <a:ext cx="8219256" cy="5505475"/>
          </a:xfrm>
        </p:spPr>
        <p:txBody>
          <a:bodyPr>
            <a:noAutofit/>
          </a:bodyPr>
          <a:lstStyle/>
          <a:p>
            <a:pPr marL="0" indent="0">
              <a:buNone/>
            </a:pPr>
            <a:r>
              <a:rPr lang="pl-PL" sz="2000" dirty="0" smtClean="0">
                <a:solidFill>
                  <a:schemeClr val="tx1"/>
                </a:solidFill>
                <a:latin typeface="Times New Roman" panose="02020603050405020304" pitchFamily="18" charset="0"/>
                <a:cs typeface="Times New Roman" panose="02020603050405020304" pitchFamily="18" charset="0"/>
              </a:rPr>
              <a:t>ZUS </a:t>
            </a:r>
            <a:r>
              <a:rPr lang="pl-PL" sz="2000" dirty="0">
                <a:solidFill>
                  <a:schemeClr val="tx1"/>
                </a:solidFill>
                <a:latin typeface="Times New Roman" panose="02020603050405020304" pitchFamily="18" charset="0"/>
                <a:cs typeface="Times New Roman" panose="02020603050405020304" pitchFamily="18" charset="0"/>
              </a:rPr>
              <a:t>kieruje na rehabilitację leczniczą:</a:t>
            </a:r>
          </a:p>
          <a:p>
            <a:pPr lvl="0"/>
            <a:r>
              <a:rPr lang="pl-PL" sz="1800" dirty="0">
                <a:solidFill>
                  <a:schemeClr val="tx1"/>
                </a:solidFill>
                <a:latin typeface="Times New Roman" panose="02020603050405020304" pitchFamily="18" charset="0"/>
                <a:cs typeface="Times New Roman" panose="02020603050405020304" pitchFamily="18" charset="0"/>
              </a:rPr>
              <a:t>ubezpieczonych zagrożonych całkowitą lub częściową niezdolnością do pracy,</a:t>
            </a:r>
          </a:p>
          <a:p>
            <a:pPr lvl="0"/>
            <a:r>
              <a:rPr lang="pl-PL" sz="1800" dirty="0">
                <a:solidFill>
                  <a:schemeClr val="tx1"/>
                </a:solidFill>
                <a:latin typeface="Times New Roman" panose="02020603050405020304" pitchFamily="18" charset="0"/>
                <a:cs typeface="Times New Roman" panose="02020603050405020304" pitchFamily="18" charset="0"/>
              </a:rPr>
              <a:t>uprawnionych do zasiłku chorobowego,</a:t>
            </a:r>
          </a:p>
          <a:p>
            <a:pPr lvl="0"/>
            <a:r>
              <a:rPr lang="pl-PL" sz="1800" dirty="0">
                <a:solidFill>
                  <a:schemeClr val="tx1"/>
                </a:solidFill>
                <a:latin typeface="Times New Roman" panose="02020603050405020304" pitchFamily="18" charset="0"/>
                <a:cs typeface="Times New Roman" panose="02020603050405020304" pitchFamily="18" charset="0"/>
              </a:rPr>
              <a:t>uprawnionych do świadczenia rehabilitacyjnego,</a:t>
            </a:r>
          </a:p>
          <a:p>
            <a:pPr lvl="0"/>
            <a:r>
              <a:rPr lang="pl-PL" sz="1800" dirty="0">
                <a:solidFill>
                  <a:schemeClr val="tx1"/>
                </a:solidFill>
                <a:latin typeface="Times New Roman" panose="02020603050405020304" pitchFamily="18" charset="0"/>
                <a:cs typeface="Times New Roman" panose="02020603050405020304" pitchFamily="18" charset="0"/>
              </a:rPr>
              <a:t>pobierających rentę okresową z tytułu niezdolności do </a:t>
            </a:r>
            <a:r>
              <a:rPr lang="pl-PL" sz="1800" dirty="0" smtClean="0">
                <a:solidFill>
                  <a:schemeClr val="tx1"/>
                </a:solidFill>
                <a:latin typeface="Times New Roman" panose="02020603050405020304" pitchFamily="18" charset="0"/>
                <a:cs typeface="Times New Roman" panose="02020603050405020304" pitchFamily="18" charset="0"/>
              </a:rPr>
              <a:t>pracy, które </a:t>
            </a:r>
            <a:r>
              <a:rPr lang="pl-PL" sz="1800" dirty="0">
                <a:solidFill>
                  <a:schemeClr val="tx1"/>
                </a:solidFill>
                <a:latin typeface="Times New Roman" panose="02020603050405020304" pitchFamily="18" charset="0"/>
                <a:cs typeface="Times New Roman" panose="02020603050405020304" pitchFamily="18" charset="0"/>
              </a:rPr>
              <a:t>rokują odzyskanie zdolności do pracy po przeprowadzeniu tej rehabilitacji</a:t>
            </a:r>
            <a:r>
              <a:rPr lang="pl-PL" sz="1800" dirty="0" smtClean="0">
                <a:solidFill>
                  <a:schemeClr val="tx1"/>
                </a:solidFill>
                <a:latin typeface="Times New Roman" panose="02020603050405020304" pitchFamily="18" charset="0"/>
                <a:cs typeface="Times New Roman" panose="02020603050405020304" pitchFamily="18" charset="0"/>
              </a:rPr>
              <a:t>. </a:t>
            </a:r>
          </a:p>
          <a:p>
            <a:pPr lvl="0"/>
            <a:endParaRPr lang="pl-PL" sz="1800" dirty="0" smtClean="0">
              <a:solidFill>
                <a:schemeClr val="tx1"/>
              </a:solidFill>
              <a:latin typeface="Times New Roman" panose="02020603050405020304" pitchFamily="18" charset="0"/>
              <a:cs typeface="Times New Roman" panose="02020603050405020304" pitchFamily="18" charset="0"/>
            </a:endParaRPr>
          </a:p>
          <a:p>
            <a:pPr marL="0" indent="0">
              <a:buNone/>
            </a:pPr>
            <a:r>
              <a:rPr lang="pl-PL" sz="1800" dirty="0">
                <a:solidFill>
                  <a:schemeClr val="tx1"/>
                </a:solidFill>
                <a:latin typeface="Times New Roman" panose="02020603050405020304" pitchFamily="18" charset="0"/>
                <a:cs typeface="Times New Roman" panose="02020603050405020304" pitchFamily="18" charset="0"/>
              </a:rPr>
              <a:t>Lekarz orzecznik  / komisja lekarska mogą orzec  o potrzebie rehabilitacji  leczniczej:</a:t>
            </a:r>
          </a:p>
          <a:p>
            <a:pPr lvl="0"/>
            <a:r>
              <a:rPr lang="pl-PL" sz="1800" dirty="0">
                <a:solidFill>
                  <a:schemeClr val="tx1"/>
                </a:solidFill>
                <a:latin typeface="Times New Roman" panose="02020603050405020304" pitchFamily="18" charset="0"/>
                <a:cs typeface="Times New Roman" panose="02020603050405020304" pitchFamily="18" charset="0"/>
              </a:rPr>
              <a:t>orzekając w sprawie niezdolności do pracy do celów rentowych,</a:t>
            </a:r>
          </a:p>
          <a:p>
            <a:pPr lvl="0"/>
            <a:r>
              <a:rPr lang="pl-PL" sz="1800" dirty="0">
                <a:solidFill>
                  <a:schemeClr val="tx1"/>
                </a:solidFill>
                <a:latin typeface="Times New Roman" panose="02020603050405020304" pitchFamily="18" charset="0"/>
                <a:cs typeface="Times New Roman" panose="02020603050405020304" pitchFamily="18" charset="0"/>
              </a:rPr>
              <a:t>orzekając  o okolicznościach uzasadniających przyznanie świadczenia rehabilitacyjnego,</a:t>
            </a:r>
          </a:p>
          <a:p>
            <a:pPr lvl="0"/>
            <a:r>
              <a:rPr lang="pl-PL" sz="1800" dirty="0">
                <a:solidFill>
                  <a:schemeClr val="tx1"/>
                </a:solidFill>
                <a:latin typeface="Times New Roman" panose="02020603050405020304" pitchFamily="18" charset="0"/>
                <a:cs typeface="Times New Roman" panose="02020603050405020304" pitchFamily="18" charset="0"/>
              </a:rPr>
              <a:t>wykonując kontrolę prawidłowości orzekania o czasowej niezdolności do parce z powodu choroby oraz wystawiania zaświadczeń lekarskich ZUS ZLA</a:t>
            </a:r>
            <a:r>
              <a:rPr lang="pl-PL" sz="1800" dirty="0" smtClean="0">
                <a:solidFill>
                  <a:schemeClr val="tx1"/>
                </a:solidFill>
                <a:latin typeface="Times New Roman" panose="02020603050405020304" pitchFamily="18" charset="0"/>
                <a:cs typeface="Times New Roman" panose="02020603050405020304" pitchFamily="18" charset="0"/>
              </a:rPr>
              <a:t>.</a:t>
            </a:r>
          </a:p>
          <a:p>
            <a:pPr marL="0" lvl="0" indent="0">
              <a:buNone/>
            </a:pPr>
            <a:endParaRPr lang="pl-PL" sz="1800" dirty="0">
              <a:solidFill>
                <a:schemeClr val="tx1"/>
              </a:solidFill>
              <a:latin typeface="Times New Roman" panose="02020603050405020304" pitchFamily="18" charset="0"/>
              <a:cs typeface="Times New Roman" panose="02020603050405020304" pitchFamily="18" charset="0"/>
            </a:endParaRPr>
          </a:p>
          <a:p>
            <a:pPr marL="0" indent="0">
              <a:buNone/>
            </a:pPr>
            <a:r>
              <a:rPr lang="pl-PL" sz="1800" dirty="0" smtClean="0">
                <a:solidFill>
                  <a:schemeClr val="tx1"/>
                </a:solidFill>
                <a:latin typeface="Times New Roman" panose="02020603050405020304" pitchFamily="18" charset="0"/>
                <a:cs typeface="Times New Roman" panose="02020603050405020304" pitchFamily="18" charset="0"/>
              </a:rPr>
              <a:t>	Ponadto lekarz </a:t>
            </a:r>
            <a:r>
              <a:rPr lang="pl-PL" sz="1800" dirty="0">
                <a:solidFill>
                  <a:schemeClr val="tx1"/>
                </a:solidFill>
                <a:latin typeface="Times New Roman" panose="02020603050405020304" pitchFamily="18" charset="0"/>
                <a:cs typeface="Times New Roman" panose="02020603050405020304" pitchFamily="18" charset="0"/>
              </a:rPr>
              <a:t>orzecznik  / komisja lekarska orzeka o potrzebie rehabilitacji leczniczej osoby uprawnionej, </a:t>
            </a:r>
            <a:r>
              <a:rPr lang="pl-PL" sz="1800" dirty="0" smtClean="0">
                <a:solidFill>
                  <a:schemeClr val="tx1"/>
                </a:solidFill>
                <a:latin typeface="Times New Roman" panose="02020603050405020304" pitchFamily="18" charset="0"/>
                <a:cs typeface="Times New Roman" panose="02020603050405020304" pitchFamily="18" charset="0"/>
              </a:rPr>
              <a:t>na wniosek sporządzony przez lekarza prowadzącego leczenie osoby uprawnionej.</a:t>
            </a:r>
            <a:endParaRPr lang="pl-PL" sz="1800" dirty="0">
              <a:solidFill>
                <a:schemeClr val="tx1"/>
              </a:solidFill>
              <a:latin typeface="Times New Roman" panose="02020603050405020304" pitchFamily="18" charset="0"/>
              <a:cs typeface="Times New Roman" panose="02020603050405020304" pitchFamily="18" charset="0"/>
            </a:endParaRPr>
          </a:p>
          <a:p>
            <a:endParaRPr lang="pl-PL" sz="1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112137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052736"/>
            <a:ext cx="8229600" cy="5073427"/>
          </a:xfrm>
        </p:spPr>
        <p:txBody>
          <a:bodyPr>
            <a:normAutofit fontScale="92500" lnSpcReduction="10000"/>
          </a:bodyPr>
          <a:lstStyle/>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	</a:t>
            </a:r>
            <a:r>
              <a:rPr lang="pl-PL" sz="1900" dirty="0" smtClean="0">
                <a:solidFill>
                  <a:schemeClr val="tx1"/>
                </a:solidFill>
                <a:latin typeface="Times New Roman" panose="02020603050405020304" pitchFamily="18" charset="0"/>
                <a:cs typeface="Times New Roman" panose="02020603050405020304" pitchFamily="18" charset="0"/>
              </a:rPr>
              <a:t>Na podstawie orzeczenia, ZUS przesyła </a:t>
            </a:r>
            <a:r>
              <a:rPr lang="pl-PL" sz="1900" dirty="0">
                <a:solidFill>
                  <a:schemeClr val="tx1"/>
                </a:solidFill>
                <a:latin typeface="Times New Roman" panose="02020603050405020304" pitchFamily="18" charset="0"/>
                <a:cs typeface="Times New Roman" panose="02020603050405020304" pitchFamily="18" charset="0"/>
              </a:rPr>
              <a:t>osobie uprawnionej zawiadomienie o skierowaniu na rehabilitację </a:t>
            </a:r>
            <a:r>
              <a:rPr lang="pl-PL" sz="1900" dirty="0" smtClean="0">
                <a:solidFill>
                  <a:schemeClr val="tx1"/>
                </a:solidFill>
                <a:latin typeface="Times New Roman" panose="02020603050405020304" pitchFamily="18" charset="0"/>
                <a:cs typeface="Times New Roman" panose="02020603050405020304" pitchFamily="18" charset="0"/>
              </a:rPr>
              <a:t>leczniczą, która powinna </a:t>
            </a:r>
            <a:r>
              <a:rPr lang="pl-PL" sz="1900" dirty="0">
                <a:solidFill>
                  <a:schemeClr val="tx1"/>
                </a:solidFill>
                <a:latin typeface="Times New Roman" panose="02020603050405020304" pitchFamily="18" charset="0"/>
                <a:cs typeface="Times New Roman" panose="02020603050405020304" pitchFamily="18" charset="0"/>
              </a:rPr>
              <a:t>trwać 24 </a:t>
            </a:r>
            <a:r>
              <a:rPr lang="pl-PL" sz="1900" dirty="0" smtClean="0">
                <a:solidFill>
                  <a:schemeClr val="tx1"/>
                </a:solidFill>
                <a:latin typeface="Times New Roman" panose="02020603050405020304" pitchFamily="18" charset="0"/>
                <a:cs typeface="Times New Roman" panose="02020603050405020304" pitchFamily="18" charset="0"/>
              </a:rPr>
              <a:t>dni i odbywać się w ośrodku rehabilitacyjnym.</a:t>
            </a:r>
          </a:p>
          <a:p>
            <a:pPr marL="0" indent="0" algn="just">
              <a:buNone/>
            </a:pPr>
            <a:r>
              <a:rPr lang="pl-PL" sz="1900" dirty="0" smtClean="0">
                <a:solidFill>
                  <a:schemeClr val="tx1"/>
                </a:solidFill>
                <a:latin typeface="Times New Roman" panose="02020603050405020304" pitchFamily="18" charset="0"/>
                <a:cs typeface="Times New Roman" panose="02020603050405020304" pitchFamily="18" charset="0"/>
              </a:rPr>
              <a:t>	ZUS </a:t>
            </a:r>
            <a:r>
              <a:rPr lang="pl-PL" sz="1900" dirty="0">
                <a:solidFill>
                  <a:schemeClr val="tx1"/>
                </a:solidFill>
                <a:latin typeface="Times New Roman" panose="02020603050405020304" pitchFamily="18" charset="0"/>
                <a:cs typeface="Times New Roman" panose="02020603050405020304" pitchFamily="18" charset="0"/>
              </a:rPr>
              <a:t>nie posiada własnych ośrodków rehabilitacyjnych. </a:t>
            </a:r>
            <a:r>
              <a:rPr lang="pl-PL" sz="1900" dirty="0" smtClean="0">
                <a:solidFill>
                  <a:schemeClr val="tx1"/>
                </a:solidFill>
                <a:latin typeface="Times New Roman" panose="02020603050405020304" pitchFamily="18" charset="0"/>
                <a:cs typeface="Times New Roman" panose="02020603050405020304" pitchFamily="18" charset="0"/>
              </a:rPr>
              <a:t> </a:t>
            </a:r>
            <a:r>
              <a:rPr lang="pl-PL" sz="1900" dirty="0">
                <a:solidFill>
                  <a:schemeClr val="tx1"/>
                </a:solidFill>
                <a:latin typeface="Times New Roman" panose="02020603050405020304" pitchFamily="18" charset="0"/>
                <a:cs typeface="Times New Roman" panose="02020603050405020304" pitchFamily="18" charset="0"/>
              </a:rPr>
              <a:t>P</a:t>
            </a:r>
            <a:r>
              <a:rPr lang="pl-PL" sz="1900" dirty="0" smtClean="0">
                <a:solidFill>
                  <a:schemeClr val="tx1"/>
                </a:solidFill>
                <a:latin typeface="Times New Roman" panose="02020603050405020304" pitchFamily="18" charset="0"/>
                <a:cs typeface="Times New Roman" panose="02020603050405020304" pitchFamily="18" charset="0"/>
              </a:rPr>
              <a:t>o </a:t>
            </a:r>
            <a:r>
              <a:rPr lang="pl-PL" sz="1900" dirty="0">
                <a:solidFill>
                  <a:schemeClr val="tx1"/>
                </a:solidFill>
                <a:latin typeface="Times New Roman" panose="02020603050405020304" pitchFamily="18" charset="0"/>
                <a:cs typeface="Times New Roman" panose="02020603050405020304" pitchFamily="18" charset="0"/>
              </a:rPr>
              <a:t>przeprowadzeniu konkursu </a:t>
            </a:r>
            <a:r>
              <a:rPr lang="pl-PL" sz="1900" dirty="0" smtClean="0">
                <a:solidFill>
                  <a:schemeClr val="tx1"/>
                </a:solidFill>
                <a:latin typeface="Times New Roman" panose="02020603050405020304" pitchFamily="18" charset="0"/>
                <a:cs typeface="Times New Roman" panose="02020603050405020304" pitchFamily="18" charset="0"/>
              </a:rPr>
              <a:t>ofert, </a:t>
            </a:r>
            <a:r>
              <a:rPr lang="pl-PL" sz="1900" dirty="0">
                <a:solidFill>
                  <a:schemeClr val="tx1"/>
                </a:solidFill>
                <a:latin typeface="Times New Roman" panose="02020603050405020304" pitchFamily="18" charset="0"/>
                <a:cs typeface="Times New Roman" panose="02020603050405020304" pitchFamily="18" charset="0"/>
              </a:rPr>
              <a:t>udziela zamówienia na usługi rehabilitacyjne ośrodkom rehabilitacyjnym zlokalizowanym na terenie całej Polski</a:t>
            </a:r>
            <a:r>
              <a:rPr lang="pl-PL" sz="1900" dirty="0" smtClean="0">
                <a:solidFill>
                  <a:schemeClr val="tx1"/>
                </a:solidFill>
                <a:latin typeface="Times New Roman" panose="02020603050405020304" pitchFamily="18" charset="0"/>
                <a:cs typeface="Times New Roman" panose="02020603050405020304" pitchFamily="18" charset="0"/>
              </a:rPr>
              <a:t>.</a:t>
            </a:r>
          </a:p>
          <a:p>
            <a:pPr marL="0" indent="0" algn="just">
              <a:buNone/>
            </a:pPr>
            <a:endParaRPr lang="pl-PL" sz="1900" dirty="0">
              <a:solidFill>
                <a:schemeClr val="tx1"/>
              </a:solidFill>
              <a:latin typeface="Times New Roman" panose="02020603050405020304" pitchFamily="18" charset="0"/>
              <a:cs typeface="Times New Roman" panose="02020603050405020304" pitchFamily="18" charset="0"/>
            </a:endParaRPr>
          </a:p>
          <a:p>
            <a:pPr marL="0" indent="0" algn="just">
              <a:buNone/>
            </a:pPr>
            <a:r>
              <a:rPr lang="pl-PL" sz="1900" dirty="0" smtClean="0">
                <a:solidFill>
                  <a:schemeClr val="tx1"/>
                </a:solidFill>
                <a:latin typeface="Times New Roman" panose="02020603050405020304" pitchFamily="18" charset="0"/>
                <a:cs typeface="Times New Roman" panose="02020603050405020304" pitchFamily="18" charset="0"/>
              </a:rPr>
              <a:t>	Czas </a:t>
            </a:r>
            <a:r>
              <a:rPr lang="pl-PL" sz="1900" dirty="0">
                <a:solidFill>
                  <a:schemeClr val="tx1"/>
                </a:solidFill>
                <a:latin typeface="Times New Roman" panose="02020603050405020304" pitchFamily="18" charset="0"/>
                <a:cs typeface="Times New Roman" panose="02020603050405020304" pitchFamily="18" charset="0"/>
              </a:rPr>
              <a:t>trwania rehabilitacji może być przedłużony lub skrócony przez ordynatora ośrodka rehabilitacyjnego, po uprzednim uzyskaniu zgody Zakładu, w przypadku: </a:t>
            </a:r>
          </a:p>
          <a:p>
            <a:pPr algn="just"/>
            <a:r>
              <a:rPr lang="pl-PL" sz="1900" dirty="0">
                <a:solidFill>
                  <a:schemeClr val="tx1"/>
                </a:solidFill>
                <a:latin typeface="Times New Roman" panose="02020603050405020304" pitchFamily="18" charset="0"/>
                <a:cs typeface="Times New Roman" panose="02020603050405020304" pitchFamily="18" charset="0"/>
              </a:rPr>
              <a:t>pozytywnego rokowania co do odzyskania zdolności do pracy osoby uprawnionej w przedłużonym czasie trwania rehabilitacji;</a:t>
            </a:r>
          </a:p>
          <a:p>
            <a:pPr algn="just"/>
            <a:r>
              <a:rPr lang="pl-PL" sz="1900" dirty="0">
                <a:solidFill>
                  <a:schemeClr val="tx1"/>
                </a:solidFill>
                <a:latin typeface="Times New Roman" panose="02020603050405020304" pitchFamily="18" charset="0"/>
                <a:cs typeface="Times New Roman" panose="02020603050405020304" pitchFamily="18" charset="0"/>
              </a:rPr>
              <a:t>wcześniejszego przywrócenia osobie uprawnionej zdolności do pracy;</a:t>
            </a:r>
          </a:p>
          <a:p>
            <a:pPr algn="just"/>
            <a:r>
              <a:rPr lang="pl-PL" sz="1900" dirty="0">
                <a:solidFill>
                  <a:schemeClr val="tx1"/>
                </a:solidFill>
                <a:latin typeface="Times New Roman" panose="02020603050405020304" pitchFamily="18" charset="0"/>
                <a:cs typeface="Times New Roman" panose="02020603050405020304" pitchFamily="18" charset="0"/>
              </a:rPr>
              <a:t>zaistnienia innych przyczyn leżących po stronie osoby uprawnionej.</a:t>
            </a:r>
          </a:p>
          <a:p>
            <a:pPr marL="0" lvl="0" indent="0" algn="just">
              <a:buNone/>
            </a:pPr>
            <a:r>
              <a:rPr lang="pl-PL" sz="1900" u="sng" dirty="0" smtClean="0">
                <a:solidFill>
                  <a:schemeClr val="tx1"/>
                </a:solidFill>
                <a:latin typeface="Times New Roman" panose="02020603050405020304" pitchFamily="18" charset="0"/>
                <a:cs typeface="Times New Roman" panose="02020603050405020304" pitchFamily="18" charset="0"/>
                <a:hlinkClick r:id="rId2"/>
              </a:rPr>
              <a:t> </a:t>
            </a:r>
            <a:endParaRPr lang="pl-PL" sz="1900" dirty="0">
              <a:solidFill>
                <a:schemeClr val="tx1"/>
              </a:solidFill>
              <a:latin typeface="Times New Roman" panose="02020603050405020304" pitchFamily="18" charset="0"/>
              <a:cs typeface="Times New Roman" panose="02020603050405020304" pitchFamily="18" charset="0"/>
            </a:endParaRPr>
          </a:p>
          <a:p>
            <a:pPr marL="0" indent="0" algn="just">
              <a:buNone/>
            </a:pPr>
            <a:r>
              <a:rPr lang="pl-PL" sz="1900" dirty="0" smtClean="0">
                <a:solidFill>
                  <a:schemeClr val="tx1"/>
                </a:solidFill>
                <a:latin typeface="Times New Roman" panose="02020603050405020304" pitchFamily="18" charset="0"/>
                <a:cs typeface="Times New Roman" panose="02020603050405020304" pitchFamily="18" charset="0"/>
              </a:rPr>
              <a:t>	Zakład </a:t>
            </a:r>
            <a:r>
              <a:rPr lang="pl-PL" sz="1900" dirty="0">
                <a:solidFill>
                  <a:schemeClr val="tx1"/>
                </a:solidFill>
                <a:latin typeface="Times New Roman" panose="02020603050405020304" pitchFamily="18" charset="0"/>
                <a:cs typeface="Times New Roman" panose="02020603050405020304" pitchFamily="18" charset="0"/>
              </a:rPr>
              <a:t>ponosi całkowity koszt rehabilitacji leczniczej osoby uprawnionej, łącznie z kosztami zakwaterowania, wyżywienia oraz przejazdu z miejsca zamieszkania do ośrodka rehabilitacyjnego i z powrotem.</a:t>
            </a:r>
          </a:p>
          <a:p>
            <a:pPr marL="0" indent="0">
              <a:buNone/>
            </a:pPr>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5377834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764704"/>
            <a:ext cx="8229600" cy="5361459"/>
          </a:xfrm>
        </p:spPr>
        <p:txBody>
          <a:bodyPr>
            <a:normAutofit/>
          </a:bodyPr>
          <a:lstStyle/>
          <a:p>
            <a:pPr marL="0" indent="0">
              <a:buNone/>
            </a:pPr>
            <a:r>
              <a:rPr lang="pl-PL" dirty="0">
                <a:solidFill>
                  <a:schemeClr val="tx1"/>
                </a:solidFill>
                <a:latin typeface="Times New Roman" panose="02020603050405020304" pitchFamily="18" charset="0"/>
                <a:cs typeface="Times New Roman" panose="02020603050405020304" pitchFamily="18" charset="0"/>
              </a:rPr>
              <a:t>Rehabilitacja lecznicza odbywa się w systemie:</a:t>
            </a:r>
          </a:p>
          <a:p>
            <a:pPr lvl="0"/>
            <a:r>
              <a:rPr lang="pl-PL" sz="2000" dirty="0">
                <a:solidFill>
                  <a:schemeClr val="tx1"/>
                </a:solidFill>
                <a:latin typeface="Times New Roman" panose="02020603050405020304" pitchFamily="18" charset="0"/>
                <a:cs typeface="Times New Roman" panose="02020603050405020304" pitchFamily="18" charset="0"/>
              </a:rPr>
              <a:t>stacjonarnym (pobyt całodobowy w ośrodku rehabilitacyjnym) w przypadku schorzeń: </a:t>
            </a:r>
          </a:p>
          <a:p>
            <a:pPr lvl="1"/>
            <a:r>
              <a:rPr lang="pl-PL" sz="1800" dirty="0">
                <a:solidFill>
                  <a:schemeClr val="tx1"/>
                </a:solidFill>
                <a:latin typeface="Times New Roman" panose="02020603050405020304" pitchFamily="18" charset="0"/>
                <a:cs typeface="Times New Roman" panose="02020603050405020304" pitchFamily="18" charset="0"/>
              </a:rPr>
              <a:t>narządu ruchu, </a:t>
            </a:r>
          </a:p>
          <a:p>
            <a:pPr lvl="1"/>
            <a:r>
              <a:rPr lang="pl-PL" sz="1800" dirty="0">
                <a:solidFill>
                  <a:schemeClr val="tx1"/>
                </a:solidFill>
                <a:latin typeface="Times New Roman" panose="02020603050405020304" pitchFamily="18" charset="0"/>
                <a:cs typeface="Times New Roman" panose="02020603050405020304" pitchFamily="18" charset="0"/>
              </a:rPr>
              <a:t>układu krążenia, </a:t>
            </a:r>
          </a:p>
          <a:p>
            <a:pPr lvl="1"/>
            <a:r>
              <a:rPr lang="pl-PL" sz="1800" dirty="0">
                <a:solidFill>
                  <a:schemeClr val="tx1"/>
                </a:solidFill>
                <a:latin typeface="Times New Roman" panose="02020603050405020304" pitchFamily="18" charset="0"/>
                <a:cs typeface="Times New Roman" panose="02020603050405020304" pitchFamily="18" charset="0"/>
              </a:rPr>
              <a:t>układu oddechowego, </a:t>
            </a:r>
          </a:p>
          <a:p>
            <a:pPr lvl="1"/>
            <a:r>
              <a:rPr lang="pl-PL" sz="1800" dirty="0">
                <a:solidFill>
                  <a:schemeClr val="tx1"/>
                </a:solidFill>
                <a:latin typeface="Times New Roman" panose="02020603050405020304" pitchFamily="18" charset="0"/>
                <a:cs typeface="Times New Roman" panose="02020603050405020304" pitchFamily="18" charset="0"/>
              </a:rPr>
              <a:t>psychosomatycznych</a:t>
            </a:r>
            <a:r>
              <a:rPr lang="pl-PL" sz="1800" dirty="0" smtClean="0">
                <a:solidFill>
                  <a:schemeClr val="tx1"/>
                </a:solidFill>
                <a:latin typeface="Times New Roman" panose="02020603050405020304" pitchFamily="18" charset="0"/>
                <a:cs typeface="Times New Roman" panose="02020603050405020304" pitchFamily="18" charset="0"/>
              </a:rPr>
              <a:t>,</a:t>
            </a:r>
          </a:p>
          <a:p>
            <a:pPr lvl="1"/>
            <a:r>
              <a:rPr lang="pl-PL" sz="1800" dirty="0" smtClean="0">
                <a:solidFill>
                  <a:schemeClr val="tx1"/>
                </a:solidFill>
                <a:latin typeface="Times New Roman" panose="02020603050405020304" pitchFamily="18" charset="0"/>
                <a:cs typeface="Times New Roman" panose="02020603050405020304" pitchFamily="18" charset="0"/>
              </a:rPr>
              <a:t>onkologicznych </a:t>
            </a:r>
            <a:r>
              <a:rPr lang="pl-PL" sz="1800" dirty="0">
                <a:solidFill>
                  <a:schemeClr val="tx1"/>
                </a:solidFill>
                <a:latin typeface="Times New Roman" panose="02020603050405020304" pitchFamily="18" charset="0"/>
                <a:cs typeface="Times New Roman" panose="02020603050405020304" pitchFamily="18" charset="0"/>
              </a:rPr>
              <a:t>po leczeniu nowotworu gruczołu piersiowego, </a:t>
            </a:r>
          </a:p>
          <a:p>
            <a:pPr lvl="1"/>
            <a:r>
              <a:rPr lang="pl-PL" sz="1800" dirty="0">
                <a:solidFill>
                  <a:schemeClr val="tx1"/>
                </a:solidFill>
                <a:latin typeface="Times New Roman" panose="02020603050405020304" pitchFamily="18" charset="0"/>
                <a:cs typeface="Times New Roman" panose="02020603050405020304" pitchFamily="18" charset="0"/>
              </a:rPr>
              <a:t>narządu głosu, </a:t>
            </a:r>
          </a:p>
          <a:p>
            <a:pPr lvl="1"/>
            <a:r>
              <a:rPr lang="pl-PL" sz="1800" dirty="0">
                <a:solidFill>
                  <a:schemeClr val="tx1"/>
                </a:solidFill>
                <a:latin typeface="Times New Roman" panose="02020603050405020304" pitchFamily="18" charset="0"/>
                <a:cs typeface="Times New Roman" panose="02020603050405020304" pitchFamily="18" charset="0"/>
              </a:rPr>
              <a:t>ośrodkowego układu nerwowego - pilotażowy program rehabilitacji leczniczej od 1 lipca 2019 roku</a:t>
            </a:r>
            <a:r>
              <a:rPr lang="pl-PL" sz="1800" dirty="0" smtClean="0">
                <a:solidFill>
                  <a:schemeClr val="tx1"/>
                </a:solidFill>
                <a:latin typeface="Times New Roman" panose="02020603050405020304" pitchFamily="18" charset="0"/>
                <a:cs typeface="Times New Roman" panose="02020603050405020304" pitchFamily="18" charset="0"/>
              </a:rPr>
              <a:t>; program zakończony</a:t>
            </a:r>
            <a:endParaRPr lang="pl-PL" sz="1800" dirty="0">
              <a:solidFill>
                <a:schemeClr val="tx1"/>
              </a:solidFill>
              <a:latin typeface="Times New Roman" panose="02020603050405020304" pitchFamily="18" charset="0"/>
              <a:cs typeface="Times New Roman" panose="02020603050405020304" pitchFamily="18" charset="0"/>
            </a:endParaRPr>
          </a:p>
          <a:p>
            <a:pPr lvl="0"/>
            <a:r>
              <a:rPr lang="pl-PL" sz="2000" dirty="0">
                <a:solidFill>
                  <a:schemeClr val="tx1"/>
                </a:solidFill>
                <a:latin typeface="Times New Roman" panose="02020603050405020304" pitchFamily="18" charset="0"/>
                <a:cs typeface="Times New Roman" panose="02020603050405020304" pitchFamily="18" charset="0"/>
              </a:rPr>
              <a:t>ambulatoryjnym (codziennie dojeżdżasz na rehabilitację, w wyznaczonych godzinach) w przypadku schorzeń: </a:t>
            </a:r>
          </a:p>
          <a:p>
            <a:pPr lvl="1"/>
            <a:r>
              <a:rPr lang="pl-PL" sz="1800" dirty="0">
                <a:solidFill>
                  <a:schemeClr val="tx1"/>
                </a:solidFill>
                <a:latin typeface="Times New Roman" panose="02020603050405020304" pitchFamily="18" charset="0"/>
                <a:cs typeface="Times New Roman" panose="02020603050405020304" pitchFamily="18" charset="0"/>
              </a:rPr>
              <a:t>narządu ruchu,</a:t>
            </a:r>
          </a:p>
          <a:p>
            <a:pPr lvl="1"/>
            <a:r>
              <a:rPr lang="pl-PL" sz="1800" dirty="0">
                <a:solidFill>
                  <a:schemeClr val="tx1"/>
                </a:solidFill>
                <a:latin typeface="Times New Roman" panose="02020603050405020304" pitchFamily="18" charset="0"/>
                <a:cs typeface="Times New Roman" panose="02020603050405020304" pitchFamily="18" charset="0"/>
              </a:rPr>
              <a:t>układu krążenia, w tym monitorowanego </a:t>
            </a:r>
            <a:r>
              <a:rPr lang="pl-PL" sz="1800" dirty="0" err="1">
                <a:solidFill>
                  <a:schemeClr val="tx1"/>
                </a:solidFill>
                <a:latin typeface="Times New Roman" panose="02020603050405020304" pitchFamily="18" charset="0"/>
                <a:cs typeface="Times New Roman" panose="02020603050405020304" pitchFamily="18" charset="0"/>
              </a:rPr>
              <a:t>telemedycznie</a:t>
            </a:r>
            <a:r>
              <a:rPr lang="pl-PL" sz="1800" dirty="0">
                <a:solidFill>
                  <a:schemeClr val="tx1"/>
                </a:solidFill>
                <a:latin typeface="Times New Roman" panose="02020603050405020304" pitchFamily="18" charset="0"/>
                <a:cs typeface="Times New Roman" panose="02020603050405020304" pitchFamily="18" charset="0"/>
              </a:rPr>
              <a:t>.</a:t>
            </a:r>
          </a:p>
          <a:p>
            <a:pPr marL="0" indent="0">
              <a:buNone/>
            </a:pPr>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93006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052736"/>
            <a:ext cx="8229600" cy="5073427"/>
          </a:xfrm>
        </p:spPr>
        <p:txBody>
          <a:bodyPr>
            <a:normAutofit/>
          </a:bodyPr>
          <a:lstStyle/>
          <a:p>
            <a:pPr marL="0" indent="0">
              <a:buNone/>
            </a:pPr>
            <a:r>
              <a:rPr lang="pl-PL" dirty="0" smtClean="0"/>
              <a:t>	</a:t>
            </a:r>
            <a:r>
              <a:rPr lang="pl-PL" sz="1800" dirty="0" smtClean="0">
                <a:solidFill>
                  <a:schemeClr val="tx1"/>
                </a:solidFill>
                <a:latin typeface="Times New Roman" panose="02020603050405020304" pitchFamily="18" charset="0"/>
                <a:cs typeface="Times New Roman" panose="02020603050405020304" pitchFamily="18" charset="0"/>
              </a:rPr>
              <a:t>Lekarz </a:t>
            </a:r>
            <a:r>
              <a:rPr lang="pl-PL" sz="1800" dirty="0">
                <a:solidFill>
                  <a:schemeClr val="tx1"/>
                </a:solidFill>
                <a:latin typeface="Times New Roman" panose="02020603050405020304" pitchFamily="18" charset="0"/>
                <a:cs typeface="Times New Roman" panose="02020603050405020304" pitchFamily="18" charset="0"/>
              </a:rPr>
              <a:t>w ośrodku rehabilitacyjnym </a:t>
            </a:r>
            <a:r>
              <a:rPr lang="pl-PL" sz="1800" dirty="0" smtClean="0">
                <a:solidFill>
                  <a:schemeClr val="tx1"/>
                </a:solidFill>
                <a:latin typeface="Times New Roman" panose="02020603050405020304" pitchFamily="18" charset="0"/>
                <a:cs typeface="Times New Roman" panose="02020603050405020304" pitchFamily="18" charset="0"/>
              </a:rPr>
              <a:t>ustala </a:t>
            </a:r>
            <a:r>
              <a:rPr lang="pl-PL" sz="1800" dirty="0">
                <a:solidFill>
                  <a:schemeClr val="tx1"/>
                </a:solidFill>
                <a:latin typeface="Times New Roman" panose="02020603050405020304" pitchFamily="18" charset="0"/>
                <a:cs typeface="Times New Roman" panose="02020603050405020304" pitchFamily="18" charset="0"/>
              </a:rPr>
              <a:t>indywidualnie osobie uprawnionej zabiegi i zajęcia z zakresu:</a:t>
            </a:r>
          </a:p>
          <a:p>
            <a:pPr lvl="0"/>
            <a:r>
              <a:rPr lang="pl-PL" sz="1800" dirty="0">
                <a:solidFill>
                  <a:schemeClr val="tx1"/>
                </a:solidFill>
                <a:latin typeface="Times New Roman" panose="02020603050405020304" pitchFamily="18" charset="0"/>
                <a:cs typeface="Times New Roman" panose="02020603050405020304" pitchFamily="18" charset="0"/>
              </a:rPr>
              <a:t>różnych form rehabilitacji fizycznej, czyli kinezyterapii indywidualnej, zbiorowej i ćwiczeń w wodzie, </a:t>
            </a:r>
          </a:p>
          <a:p>
            <a:pPr lvl="0"/>
            <a:r>
              <a:rPr lang="pl-PL" sz="1800" dirty="0">
                <a:solidFill>
                  <a:schemeClr val="tx1"/>
                </a:solidFill>
                <a:latin typeface="Times New Roman" panose="02020603050405020304" pitchFamily="18" charset="0"/>
                <a:cs typeface="Times New Roman" panose="02020603050405020304" pitchFamily="18" charset="0"/>
              </a:rPr>
              <a:t>fizykoterapii (ciepłolecznictwa, krioterapii, hydroterapii, leczenia polem elektromagnetycznym wielkiej i niskiej częstotliwości, leczenia ultradźwiękami, laseroterapii, masażu klasycznego i wibracyjnego), </a:t>
            </a:r>
          </a:p>
          <a:p>
            <a:pPr lvl="0"/>
            <a:r>
              <a:rPr lang="pl-PL" sz="1800" dirty="0">
                <a:solidFill>
                  <a:schemeClr val="tx1"/>
                </a:solidFill>
                <a:latin typeface="Times New Roman" panose="02020603050405020304" pitchFamily="18" charset="0"/>
                <a:cs typeface="Times New Roman" panose="02020603050405020304" pitchFamily="18" charset="0"/>
              </a:rPr>
              <a:t>rehabilitacji psychologicznej, w tym między innymi psychoedukacji i treningów relaksacyjnych, </a:t>
            </a:r>
          </a:p>
          <a:p>
            <a:pPr lvl="0"/>
            <a:r>
              <a:rPr lang="pl-PL" sz="1800" dirty="0">
                <a:solidFill>
                  <a:schemeClr val="tx1"/>
                </a:solidFill>
                <a:latin typeface="Times New Roman" panose="02020603050405020304" pitchFamily="18" charset="0"/>
                <a:cs typeface="Times New Roman" panose="02020603050405020304" pitchFamily="18" charset="0"/>
              </a:rPr>
              <a:t>edukacji zdrowotnej w zakresie: </a:t>
            </a:r>
          </a:p>
          <a:p>
            <a:pPr lvl="1"/>
            <a:r>
              <a:rPr lang="pl-PL" sz="1800" dirty="0">
                <a:solidFill>
                  <a:schemeClr val="tx1"/>
                </a:solidFill>
                <a:latin typeface="Times New Roman" panose="02020603050405020304" pitchFamily="18" charset="0"/>
                <a:cs typeface="Times New Roman" panose="02020603050405020304" pitchFamily="18" charset="0"/>
              </a:rPr>
              <a:t>zasad prawidłowego żywienia, </a:t>
            </a:r>
          </a:p>
          <a:p>
            <a:pPr lvl="1"/>
            <a:r>
              <a:rPr lang="pl-PL" sz="1800" dirty="0">
                <a:solidFill>
                  <a:schemeClr val="tx1"/>
                </a:solidFill>
                <a:latin typeface="Times New Roman" panose="02020603050405020304" pitchFamily="18" charset="0"/>
                <a:cs typeface="Times New Roman" panose="02020603050405020304" pitchFamily="18" charset="0"/>
              </a:rPr>
              <a:t>znajomości czynników ryzyka w chorobach cywilizacyjnych, </a:t>
            </a:r>
          </a:p>
          <a:p>
            <a:pPr lvl="1"/>
            <a:r>
              <a:rPr lang="pl-PL" sz="1800" dirty="0">
                <a:solidFill>
                  <a:schemeClr val="tx1"/>
                </a:solidFill>
                <a:latin typeface="Times New Roman" panose="02020603050405020304" pitchFamily="18" charset="0"/>
                <a:cs typeface="Times New Roman" panose="02020603050405020304" pitchFamily="18" charset="0"/>
              </a:rPr>
              <a:t>znajomości czynników zagrożenia dla zdrowia w miejscu pracy, </a:t>
            </a:r>
          </a:p>
          <a:p>
            <a:pPr lvl="1"/>
            <a:r>
              <a:rPr lang="pl-PL" sz="1800" dirty="0">
                <a:solidFill>
                  <a:schemeClr val="tx1"/>
                </a:solidFill>
                <a:latin typeface="Times New Roman" panose="02020603050405020304" pitchFamily="18" charset="0"/>
                <a:cs typeface="Times New Roman" panose="02020603050405020304" pitchFamily="18" charset="0"/>
              </a:rPr>
              <a:t>podstawowych praw i obowiązków pracodawcy oraz pracownika, </a:t>
            </a:r>
          </a:p>
          <a:p>
            <a:pPr lvl="1"/>
            <a:r>
              <a:rPr lang="pl-PL" sz="1800" dirty="0">
                <a:solidFill>
                  <a:schemeClr val="tx1"/>
                </a:solidFill>
                <a:latin typeface="Times New Roman" panose="02020603050405020304" pitchFamily="18" charset="0"/>
                <a:cs typeface="Times New Roman" panose="02020603050405020304" pitchFamily="18" charset="0"/>
              </a:rPr>
              <a:t>kontynuacji rehabilitacji w domu po zakończeniu turnusu rehabilitacyjnego (instruktaż)</a:t>
            </a:r>
            <a:r>
              <a:rPr lang="pl-PL" sz="1800" dirty="0"/>
              <a:t>.</a:t>
            </a:r>
          </a:p>
          <a:p>
            <a:pPr marL="0" indent="0">
              <a:buNone/>
            </a:pPr>
            <a:endParaRPr lang="pl-PL" dirty="0"/>
          </a:p>
        </p:txBody>
      </p:sp>
    </p:spTree>
    <p:extLst>
      <p:ext uri="{BB962C8B-B14F-4D97-AF65-F5344CB8AC3E}">
        <p14:creationId xmlns:p14="http://schemas.microsoft.com/office/powerpoint/2010/main" val="325171253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2320120"/>
            <a:ext cx="8229600" cy="3806044"/>
          </a:xfrm>
        </p:spPr>
        <p:txBody>
          <a:bodyPr>
            <a:normAutofit/>
          </a:bodyPr>
          <a:lstStyle/>
          <a:p>
            <a:pPr marL="0" indent="0" algn="ctr">
              <a:buNone/>
            </a:pPr>
            <a:r>
              <a:rPr lang="pl-PL" sz="2800" b="1"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Ustawa o emeryturach i rentach </a:t>
            </a:r>
            <a:endParaRPr lang="pl-PL" sz="2800" b="1"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lgn="ctr">
              <a:buNone/>
            </a:pPr>
            <a:r>
              <a:rPr lang="pl-PL" sz="2800" b="1"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z </a:t>
            </a:r>
            <a:r>
              <a:rPr lang="pl-PL" sz="2800" b="1"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Funduszu Ubezpieczeń Społecznych </a:t>
            </a:r>
            <a:endParaRPr lang="pl-PL" sz="2800" b="1"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lgn="ctr">
              <a:buNone/>
            </a:pPr>
            <a:r>
              <a:rPr lang="pl-PL" sz="2800" b="1"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z </a:t>
            </a:r>
            <a:r>
              <a:rPr lang="pl-PL" sz="2800" b="1"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17 grudnia 1998r.</a:t>
            </a:r>
            <a:endParaRPr lang="pl-PL" sz="2800"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lgn="ctr">
              <a:buNone/>
            </a:pPr>
            <a:r>
              <a:rPr lang="pl-PL" sz="2800" b="1"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pl-PL" sz="2800" b="1"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tj. </a:t>
            </a:r>
            <a:r>
              <a:rPr lang="pl-PL" sz="2800" b="1"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Dz. U. z </a:t>
            </a:r>
            <a:r>
              <a:rPr lang="pl-PL" sz="2800" b="1"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2023 </a:t>
            </a:r>
            <a:r>
              <a:rPr lang="pl-PL" sz="2800" b="1"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poz. </a:t>
            </a:r>
            <a:r>
              <a:rPr lang="pl-PL" sz="2800" b="1"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1251 )</a:t>
            </a:r>
            <a:endParaRPr lang="pl-PL" sz="2800"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lgn="ctr">
              <a:buNone/>
            </a:pPr>
            <a:endParaRPr lang="pl-PL" sz="2800"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5510951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791570"/>
            <a:ext cx="8229600" cy="5334593"/>
          </a:xfrm>
        </p:spPr>
        <p:txBody>
          <a:bodyPr>
            <a:noAutofit/>
          </a:bodyPr>
          <a:lstStyle/>
          <a:p>
            <a:pPr marL="0" indent="0">
              <a:buNone/>
            </a:pPr>
            <a:r>
              <a:rPr lang="pl-PL" sz="1800" dirty="0" smtClean="0">
                <a:solidFill>
                  <a:schemeClr val="tx1"/>
                </a:solidFill>
                <a:latin typeface="Times New Roman" panose="02020603050405020304" pitchFamily="18" charset="0"/>
                <a:cs typeface="Times New Roman" panose="02020603050405020304" pitchFamily="18" charset="0"/>
              </a:rPr>
              <a:t>	</a:t>
            </a:r>
            <a:r>
              <a:rPr lang="pl-PL" sz="2000" b="1" dirty="0" smtClean="0">
                <a:solidFill>
                  <a:schemeClr val="tx1"/>
                </a:solidFill>
                <a:latin typeface="Times New Roman" panose="02020603050405020304" pitchFamily="18" charset="0"/>
                <a:cs typeface="Times New Roman" panose="02020603050405020304" pitchFamily="18" charset="0"/>
              </a:rPr>
              <a:t>Ustawa </a:t>
            </a:r>
            <a:r>
              <a:rPr lang="pl-PL" sz="2000" b="1" dirty="0">
                <a:solidFill>
                  <a:schemeClr val="tx1"/>
                </a:solidFill>
                <a:latin typeface="Times New Roman" panose="02020603050405020304" pitchFamily="18" charset="0"/>
                <a:cs typeface="Times New Roman" panose="02020603050405020304" pitchFamily="18" charset="0"/>
              </a:rPr>
              <a:t>określa</a:t>
            </a:r>
            <a:r>
              <a:rPr lang="pl-PL" sz="2000" dirty="0">
                <a:solidFill>
                  <a:schemeClr val="tx1"/>
                </a:solidFill>
                <a:latin typeface="Times New Roman" panose="02020603050405020304" pitchFamily="18" charset="0"/>
                <a:cs typeface="Times New Roman" panose="02020603050405020304" pitchFamily="18" charset="0"/>
              </a:rPr>
              <a:t>:</a:t>
            </a:r>
          </a:p>
          <a:p>
            <a:pPr lvl="0"/>
            <a:r>
              <a:rPr lang="pl-PL" sz="1800" dirty="0">
                <a:solidFill>
                  <a:schemeClr val="tx1"/>
                </a:solidFill>
                <a:latin typeface="Times New Roman" panose="02020603050405020304" pitchFamily="18" charset="0"/>
                <a:cs typeface="Times New Roman" panose="02020603050405020304" pitchFamily="18" charset="0"/>
              </a:rPr>
              <a:t>warunki nabywania prawa do świadczeń pieniężnych z ubezpieczeń emerytalnego i rentowych;</a:t>
            </a:r>
          </a:p>
          <a:p>
            <a:pPr lvl="0"/>
            <a:r>
              <a:rPr lang="pl-PL" sz="1800" dirty="0">
                <a:solidFill>
                  <a:schemeClr val="tx1"/>
                </a:solidFill>
                <a:latin typeface="Times New Roman" panose="02020603050405020304" pitchFamily="18" charset="0"/>
                <a:cs typeface="Times New Roman" panose="02020603050405020304" pitchFamily="18" charset="0"/>
              </a:rPr>
              <a:t>zasady ustalania wysokości świadczeń;</a:t>
            </a:r>
          </a:p>
          <a:p>
            <a:pPr lvl="0"/>
            <a:r>
              <a:rPr lang="pl-PL" sz="1800" dirty="0">
                <a:solidFill>
                  <a:schemeClr val="tx1"/>
                </a:solidFill>
                <a:latin typeface="Times New Roman" panose="02020603050405020304" pitchFamily="18" charset="0"/>
                <a:cs typeface="Times New Roman" panose="02020603050405020304" pitchFamily="18" charset="0"/>
              </a:rPr>
              <a:t>zasady i tryb przyznawania oraz wypłaty świadczeń.</a:t>
            </a:r>
          </a:p>
          <a:p>
            <a:pPr marL="0" indent="0">
              <a:buNone/>
            </a:pPr>
            <a:r>
              <a:rPr lang="pl-PL" sz="1800" dirty="0">
                <a:solidFill>
                  <a:schemeClr val="tx1"/>
                </a:solidFill>
                <a:latin typeface="Times New Roman" panose="02020603050405020304" pitchFamily="18" charset="0"/>
                <a:cs typeface="Times New Roman" panose="02020603050405020304" pitchFamily="18" charset="0"/>
              </a:rPr>
              <a:t> </a:t>
            </a:r>
            <a:r>
              <a:rPr lang="pl-PL" sz="1800" dirty="0" smtClean="0">
                <a:solidFill>
                  <a:schemeClr val="tx1"/>
                </a:solidFill>
                <a:latin typeface="Times New Roman" panose="02020603050405020304" pitchFamily="18" charset="0"/>
                <a:cs typeface="Times New Roman" panose="02020603050405020304" pitchFamily="18" charset="0"/>
              </a:rPr>
              <a:t>	</a:t>
            </a:r>
            <a:r>
              <a:rPr lang="pl-PL" sz="2000" b="1" dirty="0" smtClean="0">
                <a:solidFill>
                  <a:schemeClr val="tx1"/>
                </a:solidFill>
                <a:latin typeface="Times New Roman" panose="02020603050405020304" pitchFamily="18" charset="0"/>
                <a:cs typeface="Times New Roman" panose="02020603050405020304" pitchFamily="18" charset="0"/>
              </a:rPr>
              <a:t>Świadczenia </a:t>
            </a:r>
            <a:r>
              <a:rPr lang="pl-PL" sz="2000" b="1" dirty="0">
                <a:solidFill>
                  <a:schemeClr val="tx1"/>
                </a:solidFill>
                <a:latin typeface="Times New Roman" panose="02020603050405020304" pitchFamily="18" charset="0"/>
                <a:cs typeface="Times New Roman" panose="02020603050405020304" pitchFamily="18" charset="0"/>
              </a:rPr>
              <a:t>przysługują</a:t>
            </a:r>
            <a:r>
              <a:rPr lang="pl-PL" sz="2000" dirty="0">
                <a:solidFill>
                  <a:schemeClr val="tx1"/>
                </a:solidFill>
                <a:latin typeface="Times New Roman" panose="02020603050405020304" pitchFamily="18" charset="0"/>
                <a:cs typeface="Times New Roman" panose="02020603050405020304" pitchFamily="18" charset="0"/>
              </a:rPr>
              <a:t>:</a:t>
            </a:r>
          </a:p>
          <a:p>
            <a:pPr lvl="0"/>
            <a:r>
              <a:rPr lang="pl-PL" sz="1800" dirty="0">
                <a:solidFill>
                  <a:schemeClr val="tx1"/>
                </a:solidFill>
                <a:latin typeface="Times New Roman" panose="02020603050405020304" pitchFamily="18" charset="0"/>
                <a:cs typeface="Times New Roman" panose="02020603050405020304" pitchFamily="18" charset="0"/>
              </a:rPr>
              <a:t>ubezpieczonym – w przypadku spełnienia warunków do nabycia prawa</a:t>
            </a:r>
          </a:p>
          <a:p>
            <a:pPr lvl="0"/>
            <a:r>
              <a:rPr lang="pl-PL" sz="1800" dirty="0">
                <a:solidFill>
                  <a:schemeClr val="tx1"/>
                </a:solidFill>
                <a:latin typeface="Times New Roman" panose="02020603050405020304" pitchFamily="18" charset="0"/>
                <a:cs typeface="Times New Roman" panose="02020603050405020304" pitchFamily="18" charset="0"/>
              </a:rPr>
              <a:t>członkom rodziny pozostałym po ubezpieczonym albo po osobie uprawnionej do świadczeń </a:t>
            </a:r>
          </a:p>
          <a:p>
            <a:pPr marL="0" indent="0">
              <a:buNone/>
            </a:pPr>
            <a:r>
              <a:rPr lang="pl-PL" sz="1800" dirty="0">
                <a:solidFill>
                  <a:schemeClr val="tx1"/>
                </a:solidFill>
                <a:latin typeface="Times New Roman" panose="02020603050405020304" pitchFamily="18" charset="0"/>
                <a:cs typeface="Times New Roman" panose="02020603050405020304" pitchFamily="18" charset="0"/>
              </a:rPr>
              <a:t>  </a:t>
            </a:r>
            <a:r>
              <a:rPr lang="pl-PL" sz="1800" dirty="0" smtClean="0">
                <a:solidFill>
                  <a:schemeClr val="tx1"/>
                </a:solidFill>
                <a:latin typeface="Times New Roman" panose="02020603050405020304" pitchFamily="18" charset="0"/>
                <a:cs typeface="Times New Roman" panose="02020603050405020304" pitchFamily="18" charset="0"/>
              </a:rPr>
              <a:t>	</a:t>
            </a:r>
            <a:r>
              <a:rPr lang="pl-PL" sz="2000" b="1" dirty="0" smtClean="0">
                <a:solidFill>
                  <a:schemeClr val="tx1"/>
                </a:solidFill>
                <a:latin typeface="Times New Roman" panose="02020603050405020304" pitchFamily="18" charset="0"/>
                <a:cs typeface="Times New Roman" panose="02020603050405020304" pitchFamily="18" charset="0"/>
              </a:rPr>
              <a:t>Świadczenia </a:t>
            </a:r>
            <a:r>
              <a:rPr lang="pl-PL" sz="2000" b="1" dirty="0">
                <a:solidFill>
                  <a:schemeClr val="tx1"/>
                </a:solidFill>
                <a:latin typeface="Times New Roman" panose="02020603050405020304" pitchFamily="18" charset="0"/>
                <a:cs typeface="Times New Roman" panose="02020603050405020304" pitchFamily="18" charset="0"/>
              </a:rPr>
              <a:t>określone w ustawie obejmują</a:t>
            </a:r>
            <a:r>
              <a:rPr lang="pl-PL" sz="2000" dirty="0">
                <a:solidFill>
                  <a:schemeClr val="tx1"/>
                </a:solidFill>
                <a:latin typeface="Times New Roman" panose="02020603050405020304" pitchFamily="18" charset="0"/>
                <a:cs typeface="Times New Roman" panose="02020603050405020304" pitchFamily="18" charset="0"/>
              </a:rPr>
              <a:t>: </a:t>
            </a:r>
          </a:p>
          <a:p>
            <a:pPr marL="457200" lvl="0" indent="-457200">
              <a:buFont typeface="+mj-lt"/>
              <a:buAutoNum type="arabicPeriod"/>
            </a:pPr>
            <a:r>
              <a:rPr lang="pl-PL" sz="1800" dirty="0">
                <a:solidFill>
                  <a:schemeClr val="tx1"/>
                </a:solidFill>
                <a:latin typeface="Times New Roman" panose="02020603050405020304" pitchFamily="18" charset="0"/>
                <a:cs typeface="Times New Roman" panose="02020603050405020304" pitchFamily="18" charset="0"/>
              </a:rPr>
              <a:t>emeryturę; </a:t>
            </a:r>
          </a:p>
          <a:p>
            <a:pPr marL="457200" lvl="0" indent="-457200">
              <a:buFont typeface="+mj-lt"/>
              <a:buAutoNum type="arabicPeriod"/>
            </a:pPr>
            <a:r>
              <a:rPr lang="pl-PL" sz="1800" dirty="0">
                <a:solidFill>
                  <a:schemeClr val="tx1"/>
                </a:solidFill>
                <a:latin typeface="Times New Roman" panose="02020603050405020304" pitchFamily="18" charset="0"/>
                <a:cs typeface="Times New Roman" panose="02020603050405020304" pitchFamily="18" charset="0"/>
              </a:rPr>
              <a:t>rentę z tytułu niezdolności do pracy, w tym rentę szkoleniową; </a:t>
            </a:r>
          </a:p>
          <a:p>
            <a:pPr marL="457200" lvl="0" indent="-457200">
              <a:buFont typeface="+mj-lt"/>
              <a:buAutoNum type="arabicPeriod"/>
            </a:pPr>
            <a:r>
              <a:rPr lang="pl-PL" sz="1800" dirty="0">
                <a:solidFill>
                  <a:schemeClr val="tx1"/>
                </a:solidFill>
                <a:latin typeface="Times New Roman" panose="02020603050405020304" pitchFamily="18" charset="0"/>
                <a:cs typeface="Times New Roman" panose="02020603050405020304" pitchFamily="18" charset="0"/>
              </a:rPr>
              <a:t>rentę rodzinną; </a:t>
            </a:r>
          </a:p>
          <a:p>
            <a:pPr marL="457200" lvl="0" indent="-457200">
              <a:buFont typeface="+mj-lt"/>
              <a:buAutoNum type="arabicPeriod"/>
            </a:pPr>
            <a:r>
              <a:rPr lang="pl-PL" sz="1800" dirty="0">
                <a:solidFill>
                  <a:schemeClr val="tx1"/>
                </a:solidFill>
                <a:latin typeface="Times New Roman" panose="02020603050405020304" pitchFamily="18" charset="0"/>
                <a:cs typeface="Times New Roman" panose="02020603050405020304" pitchFamily="18" charset="0"/>
              </a:rPr>
              <a:t>dodatek pielęgnacyjny; </a:t>
            </a:r>
          </a:p>
          <a:p>
            <a:pPr marL="457200" lvl="0" indent="-457200">
              <a:buFont typeface="+mj-lt"/>
              <a:buAutoNum type="arabicPeriod"/>
            </a:pPr>
            <a:r>
              <a:rPr lang="pl-PL" sz="1800" dirty="0">
                <a:solidFill>
                  <a:schemeClr val="tx1"/>
                </a:solidFill>
                <a:latin typeface="Times New Roman" panose="02020603050405020304" pitchFamily="18" charset="0"/>
                <a:cs typeface="Times New Roman" panose="02020603050405020304" pitchFamily="18" charset="0"/>
              </a:rPr>
              <a:t>dodatek do renty rodzinnej dla sieroty zupełnej; </a:t>
            </a:r>
          </a:p>
          <a:p>
            <a:pPr marL="457200" indent="-457200">
              <a:buFont typeface="+mj-lt"/>
              <a:buAutoNum type="arabicPeriod"/>
            </a:pPr>
            <a:r>
              <a:rPr lang="pl-PL" sz="1800" dirty="0">
                <a:solidFill>
                  <a:schemeClr val="tx1"/>
                </a:solidFill>
                <a:latin typeface="Times New Roman" panose="02020603050405020304" pitchFamily="18" charset="0"/>
                <a:cs typeface="Times New Roman" panose="02020603050405020304" pitchFamily="18" charset="0"/>
              </a:rPr>
              <a:t>zasiłek pogrzebowy</a:t>
            </a:r>
          </a:p>
        </p:txBody>
      </p:sp>
    </p:spTree>
    <p:extLst>
      <p:ext uri="{BB962C8B-B14F-4D97-AF65-F5344CB8AC3E}">
        <p14:creationId xmlns:p14="http://schemas.microsoft.com/office/powerpoint/2010/main" val="246203936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1988840"/>
            <a:ext cx="8229600" cy="3013795"/>
          </a:xfrm>
        </p:spPr>
        <p:txBody>
          <a:bodyPr/>
          <a:lstStyle/>
          <a:p>
            <a:pPr marL="0" indent="0">
              <a:buNone/>
            </a:pPr>
            <a:r>
              <a:rPr lang="pl-PL" dirty="0" smtClean="0">
                <a:solidFill>
                  <a:schemeClr val="tx1"/>
                </a:solidFill>
                <a:latin typeface="Times New Roman" panose="02020603050405020304" pitchFamily="18" charset="0"/>
                <a:cs typeface="Times New Roman" panose="02020603050405020304" pitchFamily="18" charset="0"/>
              </a:rPr>
              <a:t>	Ad</a:t>
            </a:r>
            <a:r>
              <a:rPr lang="pl-PL" dirty="0">
                <a:solidFill>
                  <a:schemeClr val="tx1"/>
                </a:solidFill>
                <a:latin typeface="Times New Roman" panose="02020603050405020304" pitchFamily="18" charset="0"/>
                <a:cs typeface="Times New Roman" panose="02020603050405020304" pitchFamily="18" charset="0"/>
              </a:rPr>
              <a:t>. </a:t>
            </a:r>
            <a:r>
              <a:rPr lang="pl-PL" dirty="0" smtClean="0">
                <a:solidFill>
                  <a:schemeClr val="tx1"/>
                </a:solidFill>
                <a:latin typeface="Times New Roman" panose="02020603050405020304" pitchFamily="18" charset="0"/>
                <a:cs typeface="Times New Roman" panose="02020603050405020304" pitchFamily="18" charset="0"/>
              </a:rPr>
              <a:t>1.</a:t>
            </a:r>
          </a:p>
          <a:p>
            <a:pPr marL="0" indent="0">
              <a:buNone/>
            </a:pPr>
            <a:r>
              <a:rPr lang="pl-PL" dirty="0" smtClean="0">
                <a:solidFill>
                  <a:schemeClr val="tx1"/>
                </a:solidFill>
                <a:latin typeface="Times New Roman" panose="02020603050405020304" pitchFamily="18" charset="0"/>
                <a:cs typeface="Times New Roman" panose="02020603050405020304" pitchFamily="18" charset="0"/>
              </a:rPr>
              <a:t>Emerytura </a:t>
            </a:r>
            <a:r>
              <a:rPr lang="pl-PL" dirty="0">
                <a:solidFill>
                  <a:schemeClr val="tx1"/>
                </a:solidFill>
                <a:latin typeface="Times New Roman" panose="02020603050405020304" pitchFamily="18" charset="0"/>
                <a:cs typeface="Times New Roman" panose="02020603050405020304" pitchFamily="18" charset="0"/>
              </a:rPr>
              <a:t>przysługuje  ubezpieczonemu po osiągnieciu wieku emerytalnego </a:t>
            </a:r>
            <a:r>
              <a:rPr lang="pl-PL" dirty="0" smtClean="0">
                <a:solidFill>
                  <a:schemeClr val="tx1"/>
                </a:solidFill>
                <a:latin typeface="Times New Roman" panose="02020603050405020304" pitchFamily="18" charset="0"/>
                <a:cs typeface="Times New Roman" panose="02020603050405020304" pitchFamily="18" charset="0"/>
              </a:rPr>
              <a:t>wynoszącego co </a:t>
            </a:r>
            <a:r>
              <a:rPr lang="pl-PL" dirty="0">
                <a:solidFill>
                  <a:schemeClr val="tx1"/>
                </a:solidFill>
                <a:latin typeface="Times New Roman" panose="02020603050405020304" pitchFamily="18" charset="0"/>
                <a:cs typeface="Times New Roman" panose="02020603050405020304" pitchFamily="18" charset="0"/>
              </a:rPr>
              <a:t>najmniej:</a:t>
            </a:r>
          </a:p>
          <a:p>
            <a:pPr lvl="0"/>
            <a:r>
              <a:rPr lang="pl-PL" b="1" dirty="0">
                <a:solidFill>
                  <a:schemeClr val="tx1"/>
                </a:solidFill>
                <a:latin typeface="Times New Roman" panose="02020603050405020304" pitchFamily="18" charset="0"/>
                <a:cs typeface="Times New Roman" panose="02020603050405020304" pitchFamily="18" charset="0"/>
              </a:rPr>
              <a:t>60</a:t>
            </a:r>
            <a:r>
              <a:rPr lang="pl-PL" dirty="0">
                <a:solidFill>
                  <a:schemeClr val="tx1"/>
                </a:solidFill>
                <a:latin typeface="Times New Roman" panose="02020603050405020304" pitchFamily="18" charset="0"/>
                <a:cs typeface="Times New Roman" panose="02020603050405020304" pitchFamily="18" charset="0"/>
              </a:rPr>
              <a:t> lat dla kobiet</a:t>
            </a:r>
          </a:p>
          <a:p>
            <a:r>
              <a:rPr lang="pl-PL" b="1" dirty="0">
                <a:solidFill>
                  <a:schemeClr val="tx1"/>
                </a:solidFill>
                <a:latin typeface="Times New Roman" panose="02020603050405020304" pitchFamily="18" charset="0"/>
                <a:cs typeface="Times New Roman" panose="02020603050405020304" pitchFamily="18" charset="0"/>
              </a:rPr>
              <a:t>65</a:t>
            </a:r>
            <a:r>
              <a:rPr lang="pl-PL" dirty="0">
                <a:solidFill>
                  <a:schemeClr val="tx1"/>
                </a:solidFill>
                <a:latin typeface="Times New Roman" panose="02020603050405020304" pitchFamily="18" charset="0"/>
                <a:cs typeface="Times New Roman" panose="02020603050405020304" pitchFamily="18" charset="0"/>
              </a:rPr>
              <a:t> lat dla mężczyzn</a:t>
            </a:r>
          </a:p>
        </p:txBody>
      </p:sp>
    </p:spTree>
    <p:extLst>
      <p:ext uri="{BB962C8B-B14F-4D97-AF65-F5344CB8AC3E}">
        <p14:creationId xmlns:p14="http://schemas.microsoft.com/office/powerpoint/2010/main" val="340541618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412776"/>
            <a:ext cx="8229600" cy="4713387"/>
          </a:xfrm>
        </p:spPr>
        <p:txBody>
          <a:bodyPr>
            <a:normAutofit/>
          </a:bodyPr>
          <a:lstStyle/>
          <a:p>
            <a:pPr marL="0" indent="0">
              <a:buNone/>
            </a:pPr>
            <a:r>
              <a:rPr lang="pl-PL" dirty="0" smtClean="0">
                <a:solidFill>
                  <a:schemeClr val="tx1"/>
                </a:solidFill>
                <a:latin typeface="Times New Roman" panose="02020603050405020304" pitchFamily="18" charset="0"/>
                <a:cs typeface="Times New Roman" panose="02020603050405020304" pitchFamily="18" charset="0"/>
              </a:rPr>
              <a:t>	Ad</a:t>
            </a:r>
            <a:r>
              <a:rPr lang="pl-PL" dirty="0">
                <a:solidFill>
                  <a:schemeClr val="tx1"/>
                </a:solidFill>
                <a:latin typeface="Times New Roman" panose="02020603050405020304" pitchFamily="18" charset="0"/>
                <a:cs typeface="Times New Roman" panose="02020603050405020304" pitchFamily="18" charset="0"/>
              </a:rPr>
              <a:t>. </a:t>
            </a:r>
            <a:r>
              <a:rPr lang="pl-PL" dirty="0" smtClean="0">
                <a:solidFill>
                  <a:schemeClr val="tx1"/>
                </a:solidFill>
                <a:latin typeface="Times New Roman" panose="02020603050405020304" pitchFamily="18" charset="0"/>
                <a:cs typeface="Times New Roman" panose="02020603050405020304" pitchFamily="18" charset="0"/>
              </a:rPr>
              <a:t>2. </a:t>
            </a:r>
            <a:endParaRPr lang="pl-PL" dirty="0">
              <a:solidFill>
                <a:schemeClr val="tx1"/>
              </a:solidFill>
              <a:latin typeface="Times New Roman" panose="02020603050405020304" pitchFamily="18" charset="0"/>
              <a:cs typeface="Times New Roman" panose="02020603050405020304" pitchFamily="18" charset="0"/>
            </a:endParaRPr>
          </a:p>
          <a:p>
            <a:pPr marL="0" indent="0">
              <a:buNone/>
            </a:pPr>
            <a:r>
              <a:rPr lang="pl-PL" dirty="0">
                <a:solidFill>
                  <a:schemeClr val="tx1"/>
                </a:solidFill>
                <a:latin typeface="Times New Roman" panose="02020603050405020304" pitchFamily="18" charset="0"/>
                <a:cs typeface="Times New Roman" panose="02020603050405020304" pitchFamily="18" charset="0"/>
              </a:rPr>
              <a:t>Renta z tytułu niezdolności do pracy przysługuje ubezpieczonemu, który spełnił  </a:t>
            </a:r>
            <a:r>
              <a:rPr lang="pl-PL" u="sng" dirty="0">
                <a:solidFill>
                  <a:schemeClr val="tx1"/>
                </a:solidFill>
                <a:latin typeface="Times New Roman" panose="02020603050405020304" pitchFamily="18" charset="0"/>
                <a:cs typeface="Times New Roman" panose="02020603050405020304" pitchFamily="18" charset="0"/>
              </a:rPr>
              <a:t>łącznie </a:t>
            </a:r>
            <a:r>
              <a:rPr lang="pl-PL" dirty="0">
                <a:solidFill>
                  <a:schemeClr val="tx1"/>
                </a:solidFill>
                <a:latin typeface="Times New Roman" panose="02020603050405020304" pitchFamily="18" charset="0"/>
                <a:cs typeface="Times New Roman" panose="02020603050405020304" pitchFamily="18" charset="0"/>
              </a:rPr>
              <a:t>następujące warunki:  </a:t>
            </a:r>
          </a:p>
          <a:p>
            <a:pPr lvl="0"/>
            <a:r>
              <a:rPr lang="pl-PL" dirty="0">
                <a:solidFill>
                  <a:schemeClr val="tx1"/>
                </a:solidFill>
                <a:latin typeface="Times New Roman" panose="02020603050405020304" pitchFamily="18" charset="0"/>
                <a:cs typeface="Times New Roman" panose="02020603050405020304" pitchFamily="18" charset="0"/>
              </a:rPr>
              <a:t>jest niezdolny do pracy; </a:t>
            </a:r>
          </a:p>
          <a:p>
            <a:pPr lvl="0"/>
            <a:r>
              <a:rPr lang="pl-PL" dirty="0">
                <a:solidFill>
                  <a:schemeClr val="tx1"/>
                </a:solidFill>
                <a:latin typeface="Times New Roman" panose="02020603050405020304" pitchFamily="18" charset="0"/>
                <a:cs typeface="Times New Roman" panose="02020603050405020304" pitchFamily="18" charset="0"/>
              </a:rPr>
              <a:t>ma wymagany okres  składkowy i nieskładkowy; </a:t>
            </a:r>
          </a:p>
          <a:p>
            <a:pPr lvl="0"/>
            <a:r>
              <a:rPr lang="pl-PL" dirty="0">
                <a:solidFill>
                  <a:schemeClr val="tx1"/>
                </a:solidFill>
                <a:latin typeface="Times New Roman" panose="02020603050405020304" pitchFamily="18" charset="0"/>
                <a:cs typeface="Times New Roman" panose="02020603050405020304" pitchFamily="18" charset="0"/>
              </a:rPr>
              <a:t>niezdolność do pracy powstała w okresach składkowych oraz niektórych okresach  nieskładkowych albo </a:t>
            </a:r>
            <a:r>
              <a:rPr lang="pl-PL" u="sng" dirty="0">
                <a:solidFill>
                  <a:schemeClr val="tx1"/>
                </a:solidFill>
                <a:latin typeface="Times New Roman" panose="02020603050405020304" pitchFamily="18" charset="0"/>
                <a:cs typeface="Times New Roman" panose="02020603050405020304" pitchFamily="18" charset="0"/>
              </a:rPr>
              <a:t>nie później </a:t>
            </a:r>
            <a:r>
              <a:rPr lang="pl-PL" dirty="0">
                <a:solidFill>
                  <a:schemeClr val="tx1"/>
                </a:solidFill>
                <a:latin typeface="Times New Roman" panose="02020603050405020304" pitchFamily="18" charset="0"/>
                <a:cs typeface="Times New Roman" panose="02020603050405020304" pitchFamily="18" charset="0"/>
              </a:rPr>
              <a:t>niż w ciągu </a:t>
            </a:r>
            <a:r>
              <a:rPr lang="pl-PL" u="sng" dirty="0">
                <a:solidFill>
                  <a:schemeClr val="tx1"/>
                </a:solidFill>
                <a:latin typeface="Times New Roman" panose="02020603050405020304" pitchFamily="18" charset="0"/>
                <a:cs typeface="Times New Roman" panose="02020603050405020304" pitchFamily="18" charset="0"/>
              </a:rPr>
              <a:t>18 miesięcy </a:t>
            </a:r>
            <a:r>
              <a:rPr lang="pl-PL" dirty="0">
                <a:solidFill>
                  <a:schemeClr val="tx1"/>
                </a:solidFill>
                <a:latin typeface="Times New Roman" panose="02020603050405020304" pitchFamily="18" charset="0"/>
                <a:cs typeface="Times New Roman" panose="02020603050405020304" pitchFamily="18" charset="0"/>
              </a:rPr>
              <a:t>od ustania tych okresów; </a:t>
            </a:r>
          </a:p>
          <a:p>
            <a:pPr lvl="0"/>
            <a:r>
              <a:rPr lang="pl-PL" dirty="0">
                <a:solidFill>
                  <a:schemeClr val="tx1"/>
                </a:solidFill>
                <a:latin typeface="Times New Roman" panose="02020603050405020304" pitchFamily="18" charset="0"/>
                <a:cs typeface="Times New Roman" panose="02020603050405020304" pitchFamily="18" charset="0"/>
              </a:rPr>
              <a:t>nie ma ustalonego prawa do emerytury z ZUS  lub nie spełnia warunków do jej uzyskania.</a:t>
            </a:r>
          </a:p>
          <a:p>
            <a:pPr marL="0" indent="0">
              <a:buNone/>
            </a:pPr>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456185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611560" y="1196752"/>
            <a:ext cx="8229600" cy="4857403"/>
          </a:xfrm>
        </p:spPr>
        <p:txBody>
          <a:bodyPr>
            <a:normAutofit fontScale="77500" lnSpcReduction="20000"/>
          </a:bodyPr>
          <a:lstStyle/>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	Warunek </a:t>
            </a:r>
            <a:r>
              <a:rPr lang="pl-PL" dirty="0">
                <a:solidFill>
                  <a:schemeClr val="tx1"/>
                </a:solidFill>
                <a:latin typeface="Times New Roman" panose="02020603050405020304" pitchFamily="18" charset="0"/>
                <a:cs typeface="Times New Roman" panose="02020603050405020304" pitchFamily="18" charset="0"/>
              </a:rPr>
              <a:t>posiadania wymaganego okresu składkowego i nieskładkowego, uważa się za spełniony, gdy ubezpieczony osiągnął okres składkowy i nieskładkowy wynoszący łącznie co najmniej: </a:t>
            </a:r>
          </a:p>
          <a:p>
            <a:pPr algn="just"/>
            <a:r>
              <a:rPr lang="pl-PL" dirty="0" smtClean="0">
                <a:solidFill>
                  <a:schemeClr val="tx1"/>
                </a:solidFill>
                <a:latin typeface="Times New Roman" panose="02020603050405020304" pitchFamily="18" charset="0"/>
                <a:cs typeface="Times New Roman" panose="02020603050405020304" pitchFamily="18" charset="0"/>
              </a:rPr>
              <a:t>1 </a:t>
            </a:r>
            <a:r>
              <a:rPr lang="pl-PL" dirty="0">
                <a:solidFill>
                  <a:schemeClr val="tx1"/>
                </a:solidFill>
                <a:latin typeface="Times New Roman" panose="02020603050405020304" pitchFamily="18" charset="0"/>
                <a:cs typeface="Times New Roman" panose="02020603050405020304" pitchFamily="18" charset="0"/>
              </a:rPr>
              <a:t>rok –  jeżeli niezdolność do pracy powstała przed ukończeniem 20 lat; </a:t>
            </a:r>
          </a:p>
          <a:p>
            <a:pPr algn="just"/>
            <a:r>
              <a:rPr lang="pl-PL" dirty="0">
                <a:solidFill>
                  <a:schemeClr val="tx1"/>
                </a:solidFill>
                <a:latin typeface="Times New Roman" panose="02020603050405020304" pitchFamily="18" charset="0"/>
                <a:cs typeface="Times New Roman" panose="02020603050405020304" pitchFamily="18" charset="0"/>
              </a:rPr>
              <a:t>2 lata – jeżeli niezdolność do pracy powstała w wieku powyżej 20 do 22 lat; </a:t>
            </a:r>
          </a:p>
          <a:p>
            <a:pPr algn="just"/>
            <a:r>
              <a:rPr lang="pl-PL" dirty="0" smtClean="0">
                <a:solidFill>
                  <a:schemeClr val="tx1"/>
                </a:solidFill>
                <a:latin typeface="Times New Roman" panose="02020603050405020304" pitchFamily="18" charset="0"/>
                <a:cs typeface="Times New Roman" panose="02020603050405020304" pitchFamily="18" charset="0"/>
              </a:rPr>
              <a:t>3 </a:t>
            </a:r>
            <a:r>
              <a:rPr lang="pl-PL" dirty="0">
                <a:solidFill>
                  <a:schemeClr val="tx1"/>
                </a:solidFill>
                <a:latin typeface="Times New Roman" panose="02020603050405020304" pitchFamily="18" charset="0"/>
                <a:cs typeface="Times New Roman" panose="02020603050405020304" pitchFamily="18" charset="0"/>
              </a:rPr>
              <a:t>lata – jeżeli niezdolność do pracy powstała w wieku powyżej 22 do 25 lat; </a:t>
            </a:r>
          </a:p>
          <a:p>
            <a:pPr algn="just"/>
            <a:r>
              <a:rPr lang="pl-PL" dirty="0" smtClean="0">
                <a:solidFill>
                  <a:schemeClr val="tx1"/>
                </a:solidFill>
                <a:latin typeface="Times New Roman" panose="02020603050405020304" pitchFamily="18" charset="0"/>
                <a:cs typeface="Times New Roman" panose="02020603050405020304" pitchFamily="18" charset="0"/>
              </a:rPr>
              <a:t>4 </a:t>
            </a:r>
            <a:r>
              <a:rPr lang="pl-PL" dirty="0">
                <a:solidFill>
                  <a:schemeClr val="tx1"/>
                </a:solidFill>
                <a:latin typeface="Times New Roman" panose="02020603050405020304" pitchFamily="18" charset="0"/>
                <a:cs typeface="Times New Roman" panose="02020603050405020304" pitchFamily="18" charset="0"/>
              </a:rPr>
              <a:t>lata – jeżeli niezdolność do pracy powstała w wieku powyżej 25 do 30 lat; </a:t>
            </a:r>
          </a:p>
          <a:p>
            <a:pPr algn="just"/>
            <a:r>
              <a:rPr lang="pl-PL" dirty="0" smtClean="0">
                <a:solidFill>
                  <a:schemeClr val="tx1"/>
                </a:solidFill>
                <a:latin typeface="Times New Roman" panose="02020603050405020304" pitchFamily="18" charset="0"/>
                <a:cs typeface="Times New Roman" panose="02020603050405020304" pitchFamily="18" charset="0"/>
              </a:rPr>
              <a:t>5 </a:t>
            </a:r>
            <a:r>
              <a:rPr lang="pl-PL" dirty="0">
                <a:solidFill>
                  <a:schemeClr val="tx1"/>
                </a:solidFill>
                <a:latin typeface="Times New Roman" panose="02020603050405020304" pitchFamily="18" charset="0"/>
                <a:cs typeface="Times New Roman" panose="02020603050405020304" pitchFamily="18" charset="0"/>
              </a:rPr>
              <a:t>lat  –  jeżeli niezdolność do pracy powstała w wieku powyżej 30 lat         </a:t>
            </a:r>
          </a:p>
          <a:p>
            <a:pPr marL="0" indent="0" algn="just">
              <a:buNone/>
            </a:pPr>
            <a:r>
              <a:rPr lang="pl-PL" dirty="0">
                <a:solidFill>
                  <a:schemeClr val="tx1"/>
                </a:solidFill>
                <a:latin typeface="Times New Roman" panose="02020603050405020304" pitchFamily="18" charset="0"/>
                <a:cs typeface="Times New Roman" panose="02020603050405020304" pitchFamily="18" charset="0"/>
              </a:rPr>
              <a:t> </a:t>
            </a:r>
            <a:r>
              <a:rPr lang="pl-PL" dirty="0" smtClean="0">
                <a:solidFill>
                  <a:schemeClr val="tx1"/>
                </a:solidFill>
                <a:latin typeface="Times New Roman" panose="02020603050405020304" pitchFamily="18" charset="0"/>
                <a:cs typeface="Times New Roman" panose="02020603050405020304" pitchFamily="18" charset="0"/>
              </a:rPr>
              <a:t>	</a:t>
            </a:r>
          </a:p>
          <a:p>
            <a:pPr marL="0" indent="0" algn="just">
              <a:buNone/>
            </a:pPr>
            <a:r>
              <a:rPr lang="pl-PL" dirty="0">
                <a:solidFill>
                  <a:schemeClr val="tx1"/>
                </a:solidFill>
                <a:latin typeface="Times New Roman" panose="02020603050405020304" pitchFamily="18" charset="0"/>
                <a:cs typeface="Times New Roman" panose="02020603050405020304" pitchFamily="18" charset="0"/>
              </a:rPr>
              <a:t>	</a:t>
            </a:r>
            <a:r>
              <a:rPr lang="pl-PL" dirty="0" smtClean="0">
                <a:solidFill>
                  <a:schemeClr val="tx1"/>
                </a:solidFill>
                <a:latin typeface="Times New Roman" panose="02020603050405020304" pitchFamily="18" charset="0"/>
                <a:cs typeface="Times New Roman" panose="02020603050405020304" pitchFamily="18" charset="0"/>
              </a:rPr>
              <a:t>W ostatnim przypadku niezdolność  </a:t>
            </a:r>
            <a:r>
              <a:rPr lang="pl-PL" dirty="0">
                <a:solidFill>
                  <a:schemeClr val="tx1"/>
                </a:solidFill>
                <a:latin typeface="Times New Roman" panose="02020603050405020304" pitchFamily="18" charset="0"/>
                <a:cs typeface="Times New Roman" panose="02020603050405020304" pitchFamily="18" charset="0"/>
              </a:rPr>
              <a:t>powinna przypadać w ciągu ostatniego dziesięciolecia:</a:t>
            </a:r>
          </a:p>
          <a:p>
            <a:pPr lvl="0" algn="just"/>
            <a:r>
              <a:rPr lang="pl-PL" dirty="0">
                <a:solidFill>
                  <a:schemeClr val="tx1"/>
                </a:solidFill>
                <a:latin typeface="Times New Roman" panose="02020603050405020304" pitchFamily="18" charset="0"/>
                <a:cs typeface="Times New Roman" panose="02020603050405020304" pitchFamily="18" charset="0"/>
              </a:rPr>
              <a:t>przed zgłoszeniem wniosku o rentę lub</a:t>
            </a:r>
          </a:p>
          <a:p>
            <a:pPr lvl="0" algn="just"/>
            <a:r>
              <a:rPr lang="pl-PL" dirty="0">
                <a:solidFill>
                  <a:schemeClr val="tx1"/>
                </a:solidFill>
                <a:latin typeface="Times New Roman" panose="02020603050405020304" pitchFamily="18" charset="0"/>
                <a:cs typeface="Times New Roman" panose="02020603050405020304" pitchFamily="18" charset="0"/>
              </a:rPr>
              <a:t>przed dniem powstania niezdolności do pracy</a:t>
            </a:r>
          </a:p>
          <a:p>
            <a:pPr marL="0" indent="0" algn="just">
              <a:buNone/>
            </a:pPr>
            <a:r>
              <a:rPr lang="pl-PL" dirty="0">
                <a:solidFill>
                  <a:schemeClr val="tx1"/>
                </a:solidFill>
                <a:latin typeface="Times New Roman" panose="02020603050405020304" pitchFamily="18" charset="0"/>
                <a:cs typeface="Times New Roman" panose="02020603050405020304" pitchFamily="18" charset="0"/>
              </a:rPr>
              <a:t> </a:t>
            </a:r>
          </a:p>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	Renta </a:t>
            </a:r>
            <a:r>
              <a:rPr lang="pl-PL" dirty="0">
                <a:solidFill>
                  <a:schemeClr val="tx1"/>
                </a:solidFill>
                <a:latin typeface="Times New Roman" panose="02020603050405020304" pitchFamily="18" charset="0"/>
                <a:cs typeface="Times New Roman" panose="02020603050405020304" pitchFamily="18" charset="0"/>
              </a:rPr>
              <a:t>z tytułu niezdolności do pracy przysługuje:</a:t>
            </a:r>
          </a:p>
          <a:p>
            <a:pPr lvl="0" algn="just"/>
            <a:r>
              <a:rPr lang="pl-PL" dirty="0">
                <a:solidFill>
                  <a:schemeClr val="tx1"/>
                </a:solidFill>
                <a:latin typeface="Times New Roman" panose="02020603050405020304" pitchFamily="18" charset="0"/>
                <a:cs typeface="Times New Roman" panose="02020603050405020304" pitchFamily="18" charset="0"/>
              </a:rPr>
              <a:t>na stałe  -  jeżeli niezdolność do pracy jest trwała; </a:t>
            </a:r>
          </a:p>
          <a:p>
            <a:pPr lvl="0" algn="just"/>
            <a:r>
              <a:rPr lang="pl-PL" dirty="0">
                <a:solidFill>
                  <a:schemeClr val="tx1"/>
                </a:solidFill>
                <a:latin typeface="Times New Roman" panose="02020603050405020304" pitchFamily="18" charset="0"/>
                <a:cs typeface="Times New Roman" panose="02020603050405020304" pitchFamily="18" charset="0"/>
              </a:rPr>
              <a:t>okresowo  –  jeżeli niezdolność do pracy jest okresowa.</a:t>
            </a:r>
          </a:p>
        </p:txBody>
      </p:sp>
    </p:spTree>
    <p:extLst>
      <p:ext uri="{BB962C8B-B14F-4D97-AF65-F5344CB8AC3E}">
        <p14:creationId xmlns:p14="http://schemas.microsoft.com/office/powerpoint/2010/main" val="66713490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836712"/>
            <a:ext cx="8219256" cy="5289451"/>
          </a:xfrm>
        </p:spPr>
        <p:txBody>
          <a:bodyPr>
            <a:normAutofit fontScale="85000" lnSpcReduction="20000"/>
          </a:bodyPr>
          <a:lstStyle/>
          <a:p>
            <a:pPr marL="0" indent="0">
              <a:buNone/>
            </a:pPr>
            <a:r>
              <a:rPr lang="pl-PL" dirty="0" smtClean="0">
                <a:solidFill>
                  <a:schemeClr val="tx1"/>
                </a:solidFill>
                <a:latin typeface="Times New Roman" panose="02020603050405020304" pitchFamily="18" charset="0"/>
                <a:cs typeface="Times New Roman" panose="02020603050405020304" pitchFamily="18" charset="0"/>
              </a:rPr>
              <a:t>	Ad. 3. </a:t>
            </a:r>
            <a:endParaRPr lang="pl-PL" dirty="0">
              <a:solidFill>
                <a:schemeClr val="tx1"/>
              </a:solidFill>
              <a:latin typeface="Times New Roman" panose="02020603050405020304" pitchFamily="18" charset="0"/>
              <a:cs typeface="Times New Roman" panose="02020603050405020304" pitchFamily="18" charset="0"/>
            </a:endParaRPr>
          </a:p>
          <a:p>
            <a:pPr marL="0" indent="0">
              <a:buNone/>
            </a:pPr>
            <a:r>
              <a:rPr lang="pl-PL" dirty="0" smtClean="0">
                <a:solidFill>
                  <a:schemeClr val="tx1"/>
                </a:solidFill>
                <a:latin typeface="Times New Roman" panose="02020603050405020304" pitchFamily="18" charset="0"/>
                <a:cs typeface="Times New Roman" panose="02020603050405020304" pitchFamily="18" charset="0"/>
              </a:rPr>
              <a:t>	Renta </a:t>
            </a:r>
            <a:r>
              <a:rPr lang="pl-PL" dirty="0">
                <a:solidFill>
                  <a:schemeClr val="tx1"/>
                </a:solidFill>
                <a:latin typeface="Times New Roman" panose="02020603050405020304" pitchFamily="18" charset="0"/>
                <a:cs typeface="Times New Roman" panose="02020603050405020304" pitchFamily="18" charset="0"/>
              </a:rPr>
              <a:t>rodzinna przysługuje:</a:t>
            </a:r>
          </a:p>
          <a:p>
            <a:pPr lvl="0"/>
            <a:r>
              <a:rPr lang="pl-PL" dirty="0">
                <a:solidFill>
                  <a:schemeClr val="tx1"/>
                </a:solidFill>
                <a:latin typeface="Times New Roman" panose="02020603050405020304" pitchFamily="18" charset="0"/>
                <a:cs typeface="Times New Roman" panose="02020603050405020304" pitchFamily="18" charset="0"/>
              </a:rPr>
              <a:t>dzieciom własnym, przysposobionym, dzieciom drugiego małżonka </a:t>
            </a:r>
          </a:p>
          <a:p>
            <a:pPr lvl="0"/>
            <a:r>
              <a:rPr lang="pl-PL" dirty="0">
                <a:solidFill>
                  <a:schemeClr val="tx1"/>
                </a:solidFill>
                <a:latin typeface="Times New Roman" panose="02020603050405020304" pitchFamily="18" charset="0"/>
                <a:cs typeface="Times New Roman" panose="02020603050405020304" pitchFamily="18" charset="0"/>
              </a:rPr>
              <a:t>małżonkowi ( wdowa i wdowiec )</a:t>
            </a:r>
          </a:p>
          <a:p>
            <a:pPr lvl="0"/>
            <a:r>
              <a:rPr lang="pl-PL" dirty="0">
                <a:solidFill>
                  <a:schemeClr val="tx1"/>
                </a:solidFill>
                <a:latin typeface="Times New Roman" panose="02020603050405020304" pitchFamily="18" charset="0"/>
                <a:cs typeface="Times New Roman" panose="02020603050405020304" pitchFamily="18" charset="0"/>
              </a:rPr>
              <a:t>rodzicom ( ojczym i macocha )</a:t>
            </a:r>
          </a:p>
          <a:p>
            <a:pPr marL="0" indent="0">
              <a:buNone/>
            </a:pPr>
            <a:r>
              <a:rPr lang="pl-PL" dirty="0">
                <a:solidFill>
                  <a:schemeClr val="tx1"/>
                </a:solidFill>
                <a:latin typeface="Times New Roman" panose="02020603050405020304" pitchFamily="18" charset="0"/>
                <a:cs typeface="Times New Roman" panose="02020603050405020304" pitchFamily="18" charset="0"/>
              </a:rPr>
              <a:t>po osobie zmarłej, która w chwili śmierci miała ustalone prawo do emerytury lub renty z tytułu niezdolności do pracy lub spełniała warunki wymagane do uzyskania jednego z tych świadczeń. </a:t>
            </a:r>
          </a:p>
          <a:p>
            <a:pPr marL="0" indent="0">
              <a:buNone/>
            </a:pPr>
            <a:r>
              <a:rPr lang="pl-PL" dirty="0" smtClean="0">
                <a:solidFill>
                  <a:schemeClr val="tx1"/>
                </a:solidFill>
                <a:latin typeface="Times New Roman" panose="02020603050405020304" pitchFamily="18" charset="0"/>
                <a:cs typeface="Times New Roman" panose="02020603050405020304" pitchFamily="18" charset="0"/>
              </a:rPr>
              <a:t>	Przy </a:t>
            </a:r>
            <a:r>
              <a:rPr lang="pl-PL" dirty="0">
                <a:solidFill>
                  <a:schemeClr val="tx1"/>
                </a:solidFill>
                <a:latin typeface="Times New Roman" panose="02020603050405020304" pitchFamily="18" charset="0"/>
                <a:cs typeface="Times New Roman" panose="02020603050405020304" pitchFamily="18" charset="0"/>
              </a:rPr>
              <a:t>ocenie prawa do renty przyjmuje się, że osoba zmarła była całkowicie niezdolna do pracy.</a:t>
            </a:r>
          </a:p>
          <a:p>
            <a:pPr marL="0" indent="0">
              <a:buNone/>
            </a:pPr>
            <a:r>
              <a:rPr lang="pl-PL" dirty="0" smtClean="0">
                <a:solidFill>
                  <a:schemeClr val="tx1"/>
                </a:solidFill>
                <a:latin typeface="Times New Roman" panose="02020603050405020304" pitchFamily="18" charset="0"/>
                <a:cs typeface="Times New Roman" panose="02020603050405020304" pitchFamily="18" charset="0"/>
              </a:rPr>
              <a:t>	Dzieci </a:t>
            </a:r>
            <a:r>
              <a:rPr lang="pl-PL" dirty="0">
                <a:solidFill>
                  <a:schemeClr val="tx1"/>
                </a:solidFill>
                <a:latin typeface="Times New Roman" panose="02020603050405020304" pitchFamily="18" charset="0"/>
                <a:cs typeface="Times New Roman" panose="02020603050405020304" pitchFamily="18" charset="0"/>
              </a:rPr>
              <a:t>mają prawo do renty rodzinnej: </a:t>
            </a:r>
          </a:p>
          <a:p>
            <a:pPr lvl="0"/>
            <a:r>
              <a:rPr lang="pl-PL" dirty="0">
                <a:solidFill>
                  <a:schemeClr val="tx1"/>
                </a:solidFill>
                <a:latin typeface="Times New Roman" panose="02020603050405020304" pitchFamily="18" charset="0"/>
                <a:cs typeface="Times New Roman" panose="02020603050405020304" pitchFamily="18" charset="0"/>
              </a:rPr>
              <a:t>do ukończenia 16 lat</a:t>
            </a:r>
          </a:p>
          <a:p>
            <a:pPr lvl="0"/>
            <a:r>
              <a:rPr lang="pl-PL" dirty="0">
                <a:solidFill>
                  <a:schemeClr val="tx1"/>
                </a:solidFill>
                <a:latin typeface="Times New Roman" panose="02020603050405020304" pitchFamily="18" charset="0"/>
                <a:cs typeface="Times New Roman" panose="02020603050405020304" pitchFamily="18" charset="0"/>
              </a:rPr>
              <a:t>do ukończenia nauki w szkole, nie dłużej jednak niż do osiągnięcia 25 lat życia </a:t>
            </a:r>
          </a:p>
          <a:p>
            <a:pPr lvl="0"/>
            <a:r>
              <a:rPr lang="pl-PL" dirty="0">
                <a:solidFill>
                  <a:schemeClr val="tx1"/>
                </a:solidFill>
                <a:latin typeface="Times New Roman" panose="02020603050405020304" pitchFamily="18" charset="0"/>
                <a:cs typeface="Times New Roman" panose="02020603050405020304" pitchFamily="18" charset="0"/>
              </a:rPr>
              <a:t>bez względu na wiek, jeżeli stały się całkowicie niezdolne do pracy oraz do samodzielnej egzystencji lub całkowicie niezdolne do pracy w okresie nauki </a:t>
            </a:r>
          </a:p>
          <a:p>
            <a:pPr marL="0" indent="0">
              <a:buNone/>
            </a:pPr>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04087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052736"/>
            <a:ext cx="8229600" cy="5073427"/>
          </a:xfrm>
        </p:spPr>
        <p:txBody>
          <a:bodyPr>
            <a:noAutofit/>
          </a:bodyPr>
          <a:lstStyle/>
          <a:p>
            <a:pPr marL="0" indent="0">
              <a:buNone/>
            </a:pPr>
            <a:r>
              <a:rPr lang="pl-PL" sz="1800" dirty="0" smtClean="0">
                <a:solidFill>
                  <a:schemeClr val="tx1"/>
                </a:solidFill>
                <a:latin typeface="Times New Roman" panose="02020603050405020304" pitchFamily="18" charset="0"/>
                <a:cs typeface="Times New Roman" panose="02020603050405020304" pitchFamily="18" charset="0"/>
              </a:rPr>
              <a:t>	Do </a:t>
            </a:r>
            <a:r>
              <a:rPr lang="pl-PL" sz="1800" dirty="0">
                <a:solidFill>
                  <a:schemeClr val="tx1"/>
                </a:solidFill>
                <a:latin typeface="Times New Roman" panose="02020603050405020304" pitchFamily="18" charset="0"/>
                <a:cs typeface="Times New Roman" panose="02020603050405020304" pitchFamily="18" charset="0"/>
              </a:rPr>
              <a:t>zakresu działania Zakładu Ubezpieczeń Społecznych ( art. 68 ) należy między </a:t>
            </a:r>
            <a:r>
              <a:rPr lang="pl-PL" sz="1800" dirty="0" smtClean="0">
                <a:solidFill>
                  <a:schemeClr val="tx1"/>
                </a:solidFill>
                <a:latin typeface="Times New Roman" panose="02020603050405020304" pitchFamily="18" charset="0"/>
                <a:cs typeface="Times New Roman" panose="02020603050405020304" pitchFamily="18" charset="0"/>
              </a:rPr>
              <a:t>innymi realizacja </a:t>
            </a:r>
            <a:r>
              <a:rPr lang="pl-PL" sz="1800" dirty="0">
                <a:solidFill>
                  <a:schemeClr val="tx1"/>
                </a:solidFill>
                <a:latin typeface="Times New Roman" panose="02020603050405020304" pitchFamily="18" charset="0"/>
                <a:cs typeface="Times New Roman" panose="02020603050405020304" pitchFamily="18" charset="0"/>
              </a:rPr>
              <a:t>przepisów o ubezpieczeniach społecznych, a w szczególności: </a:t>
            </a:r>
          </a:p>
          <a:p>
            <a:pPr lvl="0"/>
            <a:r>
              <a:rPr lang="pl-PL" sz="1800" dirty="0">
                <a:solidFill>
                  <a:schemeClr val="tx1"/>
                </a:solidFill>
                <a:latin typeface="Times New Roman" panose="02020603050405020304" pitchFamily="18" charset="0"/>
                <a:cs typeface="Times New Roman" panose="02020603050405020304" pitchFamily="18" charset="0"/>
              </a:rPr>
              <a:t>orzekanie przez lekarzy orzeczników Zakładu oraz komisje lekarskie Zakładu dla potrzeb ustalania uprawnień do świadczeń z ubezpieczeń </a:t>
            </a:r>
            <a:r>
              <a:rPr lang="pl-PL" sz="1800" dirty="0" smtClean="0">
                <a:solidFill>
                  <a:schemeClr val="tx1"/>
                </a:solidFill>
                <a:latin typeface="Times New Roman" panose="02020603050405020304" pitchFamily="18" charset="0"/>
                <a:cs typeface="Times New Roman" panose="02020603050405020304" pitchFamily="18" charset="0"/>
              </a:rPr>
              <a:t>społecznych;</a:t>
            </a:r>
          </a:p>
          <a:p>
            <a:pPr lvl="0"/>
            <a:endParaRPr lang="pl-PL" sz="1800" dirty="0" smtClean="0">
              <a:solidFill>
                <a:schemeClr val="tx1"/>
              </a:solidFill>
              <a:latin typeface="Times New Roman" panose="02020603050405020304" pitchFamily="18" charset="0"/>
              <a:cs typeface="Times New Roman" panose="02020603050405020304" pitchFamily="18" charset="0"/>
            </a:endParaRPr>
          </a:p>
          <a:p>
            <a:pPr lvl="0"/>
            <a:r>
              <a:rPr lang="pl-PL" sz="1800" dirty="0" smtClean="0">
                <a:solidFill>
                  <a:schemeClr val="tx1"/>
                </a:solidFill>
                <a:latin typeface="Times New Roman" panose="02020603050405020304" pitchFamily="18" charset="0"/>
                <a:cs typeface="Times New Roman" panose="02020603050405020304" pitchFamily="18" charset="0"/>
              </a:rPr>
              <a:t>kontrola orzecznictwa o czasowej niezdolności do pracy;</a:t>
            </a:r>
          </a:p>
          <a:p>
            <a:pPr lvl="0"/>
            <a:endParaRPr lang="pl-PL" sz="1800" dirty="0" smtClean="0">
              <a:solidFill>
                <a:schemeClr val="tx1"/>
              </a:solidFill>
              <a:latin typeface="Times New Roman" panose="02020603050405020304" pitchFamily="18" charset="0"/>
              <a:cs typeface="Times New Roman" panose="02020603050405020304" pitchFamily="18" charset="0"/>
            </a:endParaRPr>
          </a:p>
          <a:p>
            <a:pPr lvl="0"/>
            <a:r>
              <a:rPr lang="pl-PL" sz="1800" dirty="0" smtClean="0">
                <a:solidFill>
                  <a:schemeClr val="tx1"/>
                </a:solidFill>
                <a:latin typeface="Times New Roman" panose="02020603050405020304" pitchFamily="18" charset="0"/>
                <a:cs typeface="Times New Roman" panose="02020603050405020304" pitchFamily="18" charset="0"/>
              </a:rPr>
              <a:t>prowadzenie </a:t>
            </a:r>
            <a:r>
              <a:rPr lang="pl-PL" sz="1800" dirty="0">
                <a:solidFill>
                  <a:schemeClr val="tx1"/>
                </a:solidFill>
                <a:latin typeface="Times New Roman" panose="02020603050405020304" pitchFamily="18" charset="0"/>
                <a:cs typeface="Times New Roman" panose="02020603050405020304" pitchFamily="18" charset="0"/>
              </a:rPr>
              <a:t>prewencji rentowej ( art. 69 </a:t>
            </a:r>
            <a:r>
              <a:rPr lang="pl-PL" sz="1800" dirty="0" smtClean="0">
                <a:solidFill>
                  <a:schemeClr val="tx1"/>
                </a:solidFill>
                <a:latin typeface="Times New Roman" panose="02020603050405020304" pitchFamily="18" charset="0"/>
                <a:cs typeface="Times New Roman" panose="02020603050405020304" pitchFamily="18" charset="0"/>
              </a:rPr>
              <a:t>)</a:t>
            </a:r>
          </a:p>
          <a:p>
            <a:pPr lvl="0"/>
            <a:endParaRPr lang="pl-PL" sz="1800" dirty="0">
              <a:solidFill>
                <a:schemeClr val="tx1"/>
              </a:solidFill>
              <a:latin typeface="Times New Roman" panose="02020603050405020304" pitchFamily="18" charset="0"/>
              <a:cs typeface="Times New Roman" panose="02020603050405020304" pitchFamily="18" charset="0"/>
            </a:endParaRPr>
          </a:p>
          <a:p>
            <a:r>
              <a:rPr lang="pl-PL" sz="1800" dirty="0">
                <a:solidFill>
                  <a:schemeClr val="tx1"/>
                </a:solidFill>
                <a:latin typeface="Times New Roman" panose="02020603050405020304" pitchFamily="18" charset="0"/>
                <a:cs typeface="Times New Roman" panose="02020603050405020304" pitchFamily="18" charset="0"/>
              </a:rPr>
              <a:t>ustalanie uprawnień do świadczeń innych niż z ubezpieczeń społecznych ( np. badanie prokuratorów, sędziów </a:t>
            </a:r>
            <a:r>
              <a:rPr lang="pl-PL" sz="1800" dirty="0" smtClean="0">
                <a:solidFill>
                  <a:schemeClr val="tx1"/>
                </a:solidFill>
                <a:latin typeface="Times New Roman" panose="02020603050405020304" pitchFamily="18" charset="0"/>
                <a:cs typeface="Times New Roman" panose="02020603050405020304" pitchFamily="18" charset="0"/>
              </a:rPr>
              <a:t>)</a:t>
            </a:r>
            <a:r>
              <a:rPr lang="pl-PL" sz="1800" dirty="0">
                <a:solidFill>
                  <a:schemeClr val="tx1"/>
                </a:solidFill>
                <a:latin typeface="Times New Roman" panose="02020603050405020304" pitchFamily="18" charset="0"/>
                <a:cs typeface="Times New Roman" panose="02020603050405020304" pitchFamily="18" charset="0"/>
              </a:rPr>
              <a:t> </a:t>
            </a:r>
            <a:r>
              <a:rPr lang="pl-PL" sz="1800" dirty="0" smtClean="0">
                <a:solidFill>
                  <a:schemeClr val="tx1"/>
                </a:solidFill>
                <a:latin typeface="Times New Roman" panose="02020603050405020304" pitchFamily="18" charset="0"/>
                <a:cs typeface="Times New Roman" panose="02020603050405020304" pitchFamily="18" charset="0"/>
              </a:rPr>
              <a:t>.</a:t>
            </a:r>
          </a:p>
          <a:p>
            <a:endParaRPr lang="pl-PL" sz="1800" dirty="0" smtClean="0">
              <a:solidFill>
                <a:schemeClr val="tx1"/>
              </a:solidFill>
              <a:latin typeface="Times New Roman" panose="02020603050405020304" pitchFamily="18" charset="0"/>
              <a:cs typeface="Times New Roman" panose="02020603050405020304" pitchFamily="18" charset="0"/>
            </a:endParaRPr>
          </a:p>
          <a:p>
            <a:r>
              <a:rPr lang="pl-PL" sz="1800" dirty="0" smtClean="0">
                <a:solidFill>
                  <a:schemeClr val="tx1"/>
                </a:solidFill>
                <a:latin typeface="Times New Roman" panose="02020603050405020304" pitchFamily="18" charset="0"/>
                <a:cs typeface="Times New Roman" panose="02020603050405020304" pitchFamily="18" charset="0"/>
              </a:rPr>
              <a:t>zadania </a:t>
            </a:r>
            <a:r>
              <a:rPr lang="pl-PL" sz="1800" dirty="0">
                <a:solidFill>
                  <a:schemeClr val="tx1"/>
                </a:solidFill>
                <a:latin typeface="Times New Roman" panose="02020603050405020304" pitchFamily="18" charset="0"/>
                <a:cs typeface="Times New Roman" panose="02020603050405020304" pitchFamily="18" charset="0"/>
              </a:rPr>
              <a:t>związane z koordynacją zabezpieczenia społecznego w krajach Unii Europejskiej</a:t>
            </a:r>
          </a:p>
          <a:p>
            <a:pPr lvl="0"/>
            <a:endParaRPr lang="pl-PL" sz="1800" dirty="0" smtClean="0">
              <a:solidFill>
                <a:schemeClr val="tx1"/>
              </a:solidFill>
              <a:latin typeface="Times New Roman" panose="02020603050405020304" pitchFamily="18" charset="0"/>
              <a:cs typeface="Times New Roman" panose="02020603050405020304" pitchFamily="18" charset="0"/>
            </a:endParaRPr>
          </a:p>
          <a:p>
            <a:pPr lvl="0"/>
            <a:endParaRPr lang="pl-PL" sz="1800" dirty="0">
              <a:solidFill>
                <a:schemeClr val="tx1"/>
              </a:solidFill>
              <a:latin typeface="Times New Roman" panose="02020603050405020304" pitchFamily="18" charset="0"/>
              <a:cs typeface="Times New Roman" panose="02020603050405020304" pitchFamily="18" charset="0"/>
            </a:endParaRPr>
          </a:p>
          <a:p>
            <a:pPr marL="0" indent="0">
              <a:buNone/>
            </a:pPr>
            <a:r>
              <a:rPr lang="pl-PL" sz="1800" dirty="0">
                <a:solidFill>
                  <a:schemeClr val="tx1"/>
                </a:solidFill>
                <a:latin typeface="Times New Roman" panose="02020603050405020304" pitchFamily="18" charset="0"/>
                <a:cs typeface="Times New Roman" panose="02020603050405020304" pitchFamily="18" charset="0"/>
              </a:rPr>
              <a:t> </a:t>
            </a:r>
          </a:p>
          <a:p>
            <a:endParaRPr lang="pl-PL"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8673996"/>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1844824"/>
            <a:ext cx="8229600" cy="3849291"/>
          </a:xfrm>
        </p:spPr>
        <p:txBody>
          <a:bodyPr/>
          <a:lstStyle/>
          <a:p>
            <a:pPr marL="0" indent="0">
              <a:buNone/>
            </a:pPr>
            <a:r>
              <a:rPr lang="pl-PL" dirty="0" smtClean="0"/>
              <a:t>	</a:t>
            </a:r>
            <a:r>
              <a:rPr lang="pl-PL" dirty="0" smtClean="0">
                <a:solidFill>
                  <a:schemeClr val="tx1"/>
                </a:solidFill>
                <a:latin typeface="Times New Roman" panose="02020603050405020304" pitchFamily="18" charset="0"/>
                <a:cs typeface="Times New Roman" panose="02020603050405020304" pitchFamily="18" charset="0"/>
              </a:rPr>
              <a:t>Ad. 4.</a:t>
            </a:r>
          </a:p>
          <a:p>
            <a:pPr marL="0" indent="0">
              <a:buNone/>
            </a:pPr>
            <a:r>
              <a:rPr lang="pl-PL" dirty="0" smtClean="0">
                <a:solidFill>
                  <a:schemeClr val="tx1"/>
                </a:solidFill>
                <a:latin typeface="Times New Roman" panose="02020603050405020304" pitchFamily="18" charset="0"/>
                <a:cs typeface="Times New Roman" panose="02020603050405020304" pitchFamily="18" charset="0"/>
              </a:rPr>
              <a:t>	Dodatek </a:t>
            </a:r>
            <a:r>
              <a:rPr lang="pl-PL" dirty="0">
                <a:solidFill>
                  <a:schemeClr val="tx1"/>
                </a:solidFill>
                <a:latin typeface="Times New Roman" panose="02020603050405020304" pitchFamily="18" charset="0"/>
                <a:cs typeface="Times New Roman" panose="02020603050405020304" pitchFamily="18" charset="0"/>
              </a:rPr>
              <a:t>pielęgnacyjny przysługuje osobie uprawnionej do emerytury lub renty, jeżeli</a:t>
            </a:r>
          </a:p>
          <a:p>
            <a:pPr lvl="0"/>
            <a:r>
              <a:rPr lang="pl-PL" dirty="0">
                <a:solidFill>
                  <a:schemeClr val="tx1"/>
                </a:solidFill>
                <a:latin typeface="Times New Roman" panose="02020603050405020304" pitchFamily="18" charset="0"/>
                <a:cs typeface="Times New Roman" panose="02020603050405020304" pitchFamily="18" charset="0"/>
              </a:rPr>
              <a:t>osoba ta została uznana za całkowicie niezdolną do pracy oraz niezdolną do samodzielnej egzystencji</a:t>
            </a:r>
          </a:p>
          <a:p>
            <a:pPr lvl="0"/>
            <a:r>
              <a:rPr lang="pl-PL" dirty="0">
                <a:solidFill>
                  <a:schemeClr val="tx1"/>
                </a:solidFill>
                <a:latin typeface="Times New Roman" panose="02020603050405020304" pitchFamily="18" charset="0"/>
                <a:cs typeface="Times New Roman" panose="02020603050405020304" pitchFamily="18" charset="0"/>
              </a:rPr>
              <a:t>albo ukończyła 75 lat życia</a:t>
            </a:r>
          </a:p>
          <a:p>
            <a:pPr marL="0" indent="0">
              <a:buNone/>
            </a:pPr>
            <a:endParaRPr lang="pl-PL" dirty="0"/>
          </a:p>
        </p:txBody>
      </p:sp>
    </p:spTree>
    <p:extLst>
      <p:ext uri="{BB962C8B-B14F-4D97-AF65-F5344CB8AC3E}">
        <p14:creationId xmlns:p14="http://schemas.microsoft.com/office/powerpoint/2010/main" val="159466282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95536" y="1844824"/>
            <a:ext cx="8301608" cy="4353347"/>
          </a:xfrm>
        </p:spPr>
        <p:txBody>
          <a:bodyPr/>
          <a:lstStyle/>
          <a:p>
            <a:pPr marL="0" indent="0" algn="just">
              <a:buNone/>
            </a:pPr>
            <a:r>
              <a:rPr lang="pl-PL" dirty="0" smtClean="0"/>
              <a:t>	</a:t>
            </a:r>
            <a:r>
              <a:rPr lang="pl-PL" dirty="0" smtClean="0">
                <a:solidFill>
                  <a:schemeClr val="tx1"/>
                </a:solidFill>
                <a:latin typeface="Times New Roman" panose="02020603050405020304" pitchFamily="18" charset="0"/>
                <a:cs typeface="Times New Roman" panose="02020603050405020304" pitchFamily="18" charset="0"/>
              </a:rPr>
              <a:t>Ad.5.</a:t>
            </a:r>
          </a:p>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	Jeżeli </a:t>
            </a:r>
            <a:r>
              <a:rPr lang="pl-PL" dirty="0">
                <a:solidFill>
                  <a:schemeClr val="tx1"/>
                </a:solidFill>
                <a:latin typeface="Times New Roman" panose="02020603050405020304" pitchFamily="18" charset="0"/>
                <a:cs typeface="Times New Roman" panose="02020603050405020304" pitchFamily="18" charset="0"/>
              </a:rPr>
              <a:t>do renty rodzinnej uprawniona jest sierota zupełna, przysługuje jej dodatek dla sierot zupełnych.</a:t>
            </a:r>
            <a:endParaRPr lang="pl-PL" dirty="0" smtClean="0">
              <a:solidFill>
                <a:schemeClr val="tx1"/>
              </a:solidFill>
              <a:latin typeface="Times New Roman" panose="02020603050405020304" pitchFamily="18" charset="0"/>
              <a:cs typeface="Times New Roman" panose="02020603050405020304" pitchFamily="18" charset="0"/>
            </a:endParaRPr>
          </a:p>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Od </a:t>
            </a:r>
            <a:r>
              <a:rPr lang="pl-PL" dirty="0">
                <a:solidFill>
                  <a:schemeClr val="tx1"/>
                </a:solidFill>
                <a:latin typeface="Times New Roman" panose="02020603050405020304" pitchFamily="18" charset="0"/>
                <a:cs typeface="Times New Roman" panose="02020603050405020304" pitchFamily="18" charset="0"/>
              </a:rPr>
              <a:t>1.03.2023 r. wynosi </a:t>
            </a:r>
            <a:r>
              <a:rPr lang="pl-PL" dirty="0" smtClean="0">
                <a:solidFill>
                  <a:schemeClr val="tx1"/>
                </a:solidFill>
                <a:latin typeface="Times New Roman" panose="02020603050405020304" pitchFamily="18" charset="0"/>
                <a:cs typeface="Times New Roman" panose="02020603050405020304" pitchFamily="18" charset="0"/>
              </a:rPr>
              <a:t>on 553,30 zł, zgodnie</a:t>
            </a:r>
            <a:r>
              <a:rPr lang="pl-PL" dirty="0">
                <a:solidFill>
                  <a:schemeClr val="tx1"/>
                </a:solidFill>
                <a:latin typeface="Times New Roman" panose="02020603050405020304" pitchFamily="18" charset="0"/>
                <a:cs typeface="Times New Roman" panose="02020603050405020304" pitchFamily="18" charset="0"/>
              </a:rPr>
              <a:t> z komunikatem Prezesa Zakładu Ubezpieczeń Społecznych z dnia 15.02.2023 r. (M.P. z 2023 r. poz. 209).</a:t>
            </a:r>
          </a:p>
        </p:txBody>
      </p:sp>
    </p:spTree>
    <p:extLst>
      <p:ext uri="{BB962C8B-B14F-4D97-AF65-F5344CB8AC3E}">
        <p14:creationId xmlns:p14="http://schemas.microsoft.com/office/powerpoint/2010/main" val="291324374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	Ad</a:t>
            </a:r>
            <a:r>
              <a:rPr lang="pl-PL" dirty="0">
                <a:solidFill>
                  <a:schemeClr val="tx1"/>
                </a:solidFill>
                <a:latin typeface="Times New Roman" panose="02020603050405020304" pitchFamily="18" charset="0"/>
                <a:cs typeface="Times New Roman" panose="02020603050405020304" pitchFamily="18" charset="0"/>
              </a:rPr>
              <a:t>. </a:t>
            </a:r>
            <a:r>
              <a:rPr lang="pl-PL" dirty="0" smtClean="0">
                <a:solidFill>
                  <a:schemeClr val="tx1"/>
                </a:solidFill>
                <a:latin typeface="Times New Roman" panose="02020603050405020304" pitchFamily="18" charset="0"/>
                <a:cs typeface="Times New Roman" panose="02020603050405020304" pitchFamily="18" charset="0"/>
              </a:rPr>
              <a:t>6.</a:t>
            </a:r>
            <a:endParaRPr lang="pl-PL" dirty="0">
              <a:solidFill>
                <a:schemeClr val="tx1"/>
              </a:solidFill>
              <a:latin typeface="Times New Roman" panose="02020603050405020304" pitchFamily="18" charset="0"/>
              <a:cs typeface="Times New Roman" panose="02020603050405020304" pitchFamily="18" charset="0"/>
            </a:endParaRPr>
          </a:p>
          <a:p>
            <a:pPr marL="0" indent="0" algn="just">
              <a:buNone/>
            </a:pPr>
            <a:r>
              <a:rPr lang="pl-PL" dirty="0">
                <a:solidFill>
                  <a:schemeClr val="tx1"/>
                </a:solidFill>
                <a:latin typeface="Times New Roman" panose="02020603050405020304" pitchFamily="18" charset="0"/>
                <a:cs typeface="Times New Roman" panose="02020603050405020304" pitchFamily="18" charset="0"/>
              </a:rPr>
              <a:t>Zasiłek pogrzebowy przysługuje w razie śmierci: </a:t>
            </a:r>
          </a:p>
          <a:p>
            <a:pPr lvl="0" algn="just"/>
            <a:r>
              <a:rPr lang="pl-PL" dirty="0">
                <a:solidFill>
                  <a:schemeClr val="tx1"/>
                </a:solidFill>
                <a:latin typeface="Times New Roman" panose="02020603050405020304" pitchFamily="18" charset="0"/>
                <a:cs typeface="Times New Roman" panose="02020603050405020304" pitchFamily="18" charset="0"/>
              </a:rPr>
              <a:t>ubezpieczonego</a:t>
            </a:r>
          </a:p>
          <a:p>
            <a:pPr lvl="0" algn="just"/>
            <a:r>
              <a:rPr lang="pl-PL" dirty="0">
                <a:solidFill>
                  <a:schemeClr val="tx1"/>
                </a:solidFill>
                <a:latin typeface="Times New Roman" panose="02020603050405020304" pitchFamily="18" charset="0"/>
                <a:cs typeface="Times New Roman" panose="02020603050405020304" pitchFamily="18" charset="0"/>
              </a:rPr>
              <a:t>osoby pobierającej emeryturę lub rentę</a:t>
            </a:r>
          </a:p>
          <a:p>
            <a:pPr lvl="0" algn="just"/>
            <a:r>
              <a:rPr lang="pl-PL" dirty="0">
                <a:solidFill>
                  <a:schemeClr val="tx1"/>
                </a:solidFill>
                <a:latin typeface="Times New Roman" panose="02020603050405020304" pitchFamily="18" charset="0"/>
                <a:cs typeface="Times New Roman" panose="02020603050405020304" pitchFamily="18" charset="0"/>
              </a:rPr>
              <a:t>osoby, która w dniu śmierci nie miała ustalonego prawa do emerytury lub renty, lecz spełniała warunki do jej uzyskania i pobierania </a:t>
            </a:r>
          </a:p>
          <a:p>
            <a:pPr lvl="0" algn="just"/>
            <a:r>
              <a:rPr lang="pl-PL" dirty="0">
                <a:solidFill>
                  <a:schemeClr val="tx1"/>
                </a:solidFill>
                <a:latin typeface="Times New Roman" panose="02020603050405020304" pitchFamily="18" charset="0"/>
                <a:cs typeface="Times New Roman" panose="02020603050405020304" pitchFamily="18" charset="0"/>
              </a:rPr>
              <a:t>członka rodziny osoby ubezpieczonej, emeryta, rencisty </a:t>
            </a:r>
          </a:p>
          <a:p>
            <a:pPr marL="0" indent="0" algn="just">
              <a:buNone/>
            </a:pPr>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529993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412776"/>
            <a:ext cx="8229600" cy="4713387"/>
          </a:xfrm>
        </p:spPr>
        <p:txBody>
          <a:bodyPr/>
          <a:lstStyle/>
          <a:p>
            <a:pPr marL="0" indent="0">
              <a:buNone/>
            </a:pPr>
            <a:r>
              <a:rPr lang="pl-PL" b="1" i="1"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Niezdolność do pracy</a:t>
            </a:r>
            <a:r>
              <a:rPr lang="pl-PL" b="1"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pPr marL="0" indent="0">
              <a:buNone/>
            </a:pPr>
            <a:endParaRPr lang="pl-PL"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lvl="0" indent="0" algn="ctr">
              <a:buNone/>
            </a:pPr>
            <a:r>
              <a:rPr lang="pl-PL" b="1"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Ustawa </a:t>
            </a:r>
            <a:r>
              <a:rPr lang="pl-PL" b="1"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 emeryturach i rentach z Funduszu Ubezpieczeń Społecznych z 17 grudnia 1998r.</a:t>
            </a:r>
            <a:endParaRPr lang="pl-PL"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lgn="ctr">
              <a:buNone/>
            </a:pPr>
            <a:r>
              <a:rPr lang="pl-PL" b="1"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pl-PL" b="1"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tj. </a:t>
            </a:r>
            <a:r>
              <a:rPr lang="pl-PL" b="1"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Dz. U. z </a:t>
            </a:r>
            <a:r>
              <a:rPr lang="pl-PL" b="1"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2023 </a:t>
            </a:r>
            <a:r>
              <a:rPr lang="pl-PL" b="1"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poz. </a:t>
            </a:r>
            <a:r>
              <a:rPr lang="pl-PL" b="1"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1251 </a:t>
            </a:r>
            <a:r>
              <a:rPr lang="pl-PL" b="1"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art. 12 </a:t>
            </a:r>
            <a:r>
              <a:rPr lang="pl-PL" b="1"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14</a:t>
            </a:r>
          </a:p>
          <a:p>
            <a:pPr marL="0" indent="0" algn="ctr">
              <a:buNone/>
            </a:pPr>
            <a:endParaRPr lang="pl-PL"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lvl="0" indent="0" algn="ctr">
              <a:buNone/>
            </a:pPr>
            <a:r>
              <a:rPr lang="pl-PL" b="1"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a:t>
            </a:r>
            <a:r>
              <a:rPr lang="pl-PL" b="1"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ozporządzenie </a:t>
            </a:r>
            <a:r>
              <a:rPr lang="pl-PL" b="1"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Ministra Polityki Społecznej w sprawie orzekania o niezdolności do pracy z 14 grudnia 2004r</a:t>
            </a:r>
            <a:r>
              <a:rPr lang="pl-PL" b="1"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pPr marL="0" lvl="0" indent="0" algn="ctr">
              <a:buNone/>
            </a:pPr>
            <a:r>
              <a:rPr lang="pl-PL" b="1"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pl-PL" b="1"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Dz. U. Nr 273 poz. 2711 ze zm. )</a:t>
            </a:r>
            <a:endParaRPr lang="pl-PL"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buNone/>
            </a:pPr>
            <a:r>
              <a:rPr lang="pl-PL"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p>
          <a:p>
            <a:pPr marL="0" indent="0">
              <a:buNone/>
            </a:pPr>
            <a:endParaRPr lang="pl-PL"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686037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476672"/>
            <a:ext cx="8229600" cy="5649491"/>
          </a:xfrm>
        </p:spPr>
        <p:txBody>
          <a:bodyPr>
            <a:noAutofit/>
          </a:bodyPr>
          <a:lstStyle/>
          <a:p>
            <a:pPr marL="0" indent="0" algn="just">
              <a:buNone/>
            </a:pPr>
            <a:r>
              <a:rPr lang="pl-PL" sz="1800" dirty="0" smtClean="0">
                <a:solidFill>
                  <a:schemeClr val="tx1"/>
                </a:solidFill>
                <a:latin typeface="Times New Roman" panose="02020603050405020304" pitchFamily="18" charset="0"/>
                <a:cs typeface="Times New Roman" panose="02020603050405020304" pitchFamily="18" charset="0"/>
              </a:rPr>
              <a:t>	Niezdolną  </a:t>
            </a:r>
            <a:r>
              <a:rPr lang="pl-PL" sz="1800" dirty="0">
                <a:solidFill>
                  <a:schemeClr val="tx1"/>
                </a:solidFill>
                <a:latin typeface="Times New Roman" panose="02020603050405020304" pitchFamily="18" charset="0"/>
                <a:cs typeface="Times New Roman" panose="02020603050405020304" pitchFamily="18" charset="0"/>
              </a:rPr>
              <a:t>do pracy do pracy jest osoba, </a:t>
            </a:r>
            <a:r>
              <a:rPr lang="pl-PL" sz="1800" dirty="0" smtClean="0">
                <a:solidFill>
                  <a:schemeClr val="tx1"/>
                </a:solidFill>
                <a:latin typeface="Times New Roman" panose="02020603050405020304" pitchFamily="18" charset="0"/>
                <a:cs typeface="Times New Roman" panose="02020603050405020304" pitchFamily="18" charset="0"/>
              </a:rPr>
              <a:t>która:</a:t>
            </a:r>
            <a:endParaRPr lang="pl-PL" sz="1800" dirty="0">
              <a:solidFill>
                <a:schemeClr val="tx1"/>
              </a:solidFill>
              <a:latin typeface="Times New Roman" panose="02020603050405020304" pitchFamily="18" charset="0"/>
              <a:cs typeface="Times New Roman" panose="02020603050405020304" pitchFamily="18" charset="0"/>
            </a:endParaRPr>
          </a:p>
          <a:p>
            <a:pPr lvl="0" algn="just"/>
            <a:r>
              <a:rPr lang="pl-PL" sz="1600" dirty="0">
                <a:solidFill>
                  <a:schemeClr val="tx1"/>
                </a:solidFill>
                <a:latin typeface="Times New Roman" panose="02020603050405020304" pitchFamily="18" charset="0"/>
                <a:cs typeface="Times New Roman" panose="02020603050405020304" pitchFamily="18" charset="0"/>
              </a:rPr>
              <a:t>całkowicie lub częściowo utraciła zdolność do pracy zarobkowej z powodu naruszenia sprawności organizmu</a:t>
            </a:r>
          </a:p>
          <a:p>
            <a:pPr lvl="0" algn="just"/>
            <a:r>
              <a:rPr lang="pl-PL" sz="1600" dirty="0">
                <a:solidFill>
                  <a:schemeClr val="tx1"/>
                </a:solidFill>
                <a:latin typeface="Times New Roman" panose="02020603050405020304" pitchFamily="18" charset="0"/>
                <a:cs typeface="Times New Roman" panose="02020603050405020304" pitchFamily="18" charset="0"/>
              </a:rPr>
              <a:t>nie rokuje odzyskania zdolności do pracy po </a:t>
            </a:r>
            <a:r>
              <a:rPr lang="pl-PL" sz="1600" dirty="0" smtClean="0">
                <a:solidFill>
                  <a:schemeClr val="tx1"/>
                </a:solidFill>
                <a:latin typeface="Times New Roman" panose="02020603050405020304" pitchFamily="18" charset="0"/>
                <a:cs typeface="Times New Roman" panose="02020603050405020304" pitchFamily="18" charset="0"/>
              </a:rPr>
              <a:t>przekwalifikowaniu</a:t>
            </a:r>
          </a:p>
          <a:p>
            <a:pPr marL="0" lvl="0" indent="0" algn="just">
              <a:buNone/>
            </a:pPr>
            <a:r>
              <a:rPr lang="pl-PL" sz="1600" dirty="0" smtClean="0">
                <a:solidFill>
                  <a:schemeClr val="tx1"/>
                </a:solidFill>
                <a:latin typeface="Times New Roman" panose="02020603050405020304" pitchFamily="18" charset="0"/>
                <a:cs typeface="Times New Roman" panose="02020603050405020304" pitchFamily="18" charset="0"/>
              </a:rPr>
              <a:t> </a:t>
            </a:r>
          </a:p>
          <a:p>
            <a:pPr marL="0" lvl="0" indent="0" algn="just">
              <a:buNone/>
            </a:pPr>
            <a:r>
              <a:rPr lang="pl-PL" sz="1800" dirty="0" smtClean="0">
                <a:solidFill>
                  <a:schemeClr val="tx1"/>
                </a:solidFill>
                <a:latin typeface="Times New Roman" panose="02020603050405020304" pitchFamily="18" charset="0"/>
                <a:cs typeface="Times New Roman" panose="02020603050405020304" pitchFamily="18" charset="0"/>
              </a:rPr>
              <a:t> 	Postępowanie </a:t>
            </a:r>
            <a:r>
              <a:rPr lang="pl-PL" sz="1800" dirty="0">
                <a:solidFill>
                  <a:schemeClr val="tx1"/>
                </a:solidFill>
                <a:latin typeface="Times New Roman" panose="02020603050405020304" pitchFamily="18" charset="0"/>
                <a:cs typeface="Times New Roman" panose="02020603050405020304" pitchFamily="18" charset="0"/>
              </a:rPr>
              <a:t>w sprawie przyznania renty z tytułu niezdolności do pracy  wszczyna się na podstawie wniosku osoby ubiegającej się o rentę. </a:t>
            </a:r>
          </a:p>
          <a:p>
            <a:pPr marL="0" indent="0" algn="just">
              <a:buNone/>
            </a:pPr>
            <a:r>
              <a:rPr lang="pl-PL" sz="1800" dirty="0">
                <a:solidFill>
                  <a:schemeClr val="tx1"/>
                </a:solidFill>
                <a:latin typeface="Times New Roman" panose="02020603050405020304" pitchFamily="18" charset="0"/>
                <a:cs typeface="Times New Roman" panose="02020603050405020304" pitchFamily="18" charset="0"/>
              </a:rPr>
              <a:t> </a:t>
            </a:r>
            <a:r>
              <a:rPr lang="pl-PL" sz="1800" dirty="0" smtClean="0">
                <a:solidFill>
                  <a:schemeClr val="tx1"/>
                </a:solidFill>
                <a:latin typeface="Times New Roman" panose="02020603050405020304" pitchFamily="18" charset="0"/>
                <a:cs typeface="Times New Roman" panose="02020603050405020304" pitchFamily="18" charset="0"/>
              </a:rPr>
              <a:t>	Prawo </a:t>
            </a:r>
            <a:r>
              <a:rPr lang="pl-PL" sz="1800" dirty="0">
                <a:solidFill>
                  <a:schemeClr val="tx1"/>
                </a:solidFill>
                <a:latin typeface="Times New Roman" panose="02020603050405020304" pitchFamily="18" charset="0"/>
                <a:cs typeface="Times New Roman" panose="02020603050405020304" pitchFamily="18" charset="0"/>
              </a:rPr>
              <a:t>do świadczeń powstaje z dniem spełnienia wszystkich warunków wymaganych do nabycia tego prawa, nie wcześniej jednak niż od miesiąca, w którym zgłoszono wniosek</a:t>
            </a:r>
            <a:r>
              <a:rPr lang="pl-PL" sz="1800" dirty="0" smtClean="0">
                <a:solidFill>
                  <a:schemeClr val="tx1"/>
                </a:solidFill>
                <a:latin typeface="Times New Roman" panose="02020603050405020304" pitchFamily="18" charset="0"/>
                <a:cs typeface="Times New Roman" panose="02020603050405020304" pitchFamily="18" charset="0"/>
              </a:rPr>
              <a:t>.</a:t>
            </a:r>
            <a:endParaRPr lang="pl-PL" sz="1800" dirty="0">
              <a:solidFill>
                <a:schemeClr val="tx1"/>
              </a:solidFill>
              <a:latin typeface="Times New Roman" panose="02020603050405020304" pitchFamily="18" charset="0"/>
              <a:cs typeface="Times New Roman" panose="02020603050405020304" pitchFamily="18" charset="0"/>
            </a:endParaRPr>
          </a:p>
          <a:p>
            <a:pPr marL="0" indent="0" algn="just">
              <a:buNone/>
            </a:pPr>
            <a:r>
              <a:rPr lang="pl-PL" sz="1800" dirty="0" smtClean="0">
                <a:solidFill>
                  <a:schemeClr val="tx1"/>
                </a:solidFill>
                <a:latin typeface="Times New Roman" panose="02020603050405020304" pitchFamily="18" charset="0"/>
                <a:cs typeface="Times New Roman" panose="02020603050405020304" pitchFamily="18" charset="0"/>
              </a:rPr>
              <a:t>	Jeżeli </a:t>
            </a:r>
            <a:r>
              <a:rPr lang="pl-PL" sz="1800" dirty="0">
                <a:solidFill>
                  <a:schemeClr val="tx1"/>
                </a:solidFill>
                <a:latin typeface="Times New Roman" panose="02020603050405020304" pitchFamily="18" charset="0"/>
                <a:cs typeface="Times New Roman" panose="02020603050405020304" pitchFamily="18" charset="0"/>
              </a:rPr>
              <a:t>ubezpieczony pobiera zasiłek chorobowy, świadczenie rehabilitacyjne prawo do emerytury, renty z tytułu niezdolności do pracy powstaje z dniem zaprzestania pobierania tego zasiłku lub świadczenia rehabilitacyjnego.</a:t>
            </a:r>
          </a:p>
          <a:p>
            <a:pPr marL="0" indent="0" algn="just">
              <a:buNone/>
            </a:pPr>
            <a:r>
              <a:rPr lang="pl-PL" sz="1800" dirty="0" smtClean="0">
                <a:solidFill>
                  <a:schemeClr val="tx1"/>
                </a:solidFill>
                <a:latin typeface="Times New Roman" panose="02020603050405020304" pitchFamily="18" charset="0"/>
                <a:cs typeface="Times New Roman" panose="02020603050405020304" pitchFamily="18" charset="0"/>
              </a:rPr>
              <a:t>	Prawo </a:t>
            </a:r>
            <a:r>
              <a:rPr lang="pl-PL" sz="1800" dirty="0">
                <a:solidFill>
                  <a:schemeClr val="tx1"/>
                </a:solidFill>
                <a:latin typeface="Times New Roman" panose="02020603050405020304" pitchFamily="18" charset="0"/>
                <a:cs typeface="Times New Roman" panose="02020603050405020304" pitchFamily="18" charset="0"/>
              </a:rPr>
              <a:t>do świadczeń rentowych ustaje: </a:t>
            </a:r>
          </a:p>
          <a:p>
            <a:pPr lvl="0" algn="just"/>
            <a:r>
              <a:rPr lang="pl-PL" sz="1800" dirty="0">
                <a:solidFill>
                  <a:schemeClr val="tx1"/>
                </a:solidFill>
                <a:latin typeface="Times New Roman" panose="02020603050405020304" pitchFamily="18" charset="0"/>
                <a:cs typeface="Times New Roman" panose="02020603050405020304" pitchFamily="18" charset="0"/>
              </a:rPr>
              <a:t>z upływem okresu, na jaki renta z tytułu niezdolności do pracy została przyznana ( renta okresowa )</a:t>
            </a:r>
          </a:p>
          <a:p>
            <a:pPr lvl="0" algn="just"/>
            <a:r>
              <a:rPr lang="pl-PL" sz="1800" dirty="0">
                <a:solidFill>
                  <a:schemeClr val="tx1"/>
                </a:solidFill>
                <a:latin typeface="Times New Roman" panose="02020603050405020304" pitchFamily="18" charset="0"/>
                <a:cs typeface="Times New Roman" panose="02020603050405020304" pitchFamily="18" charset="0"/>
              </a:rPr>
              <a:t>ze śmiercią osoby uprawnionej. </a:t>
            </a:r>
          </a:p>
          <a:p>
            <a:pPr marL="0" indent="0" algn="just">
              <a:buNone/>
            </a:pPr>
            <a:r>
              <a:rPr lang="pl-PL" sz="1800" dirty="0" smtClean="0">
                <a:solidFill>
                  <a:schemeClr val="tx1"/>
                </a:solidFill>
                <a:latin typeface="Times New Roman" panose="02020603050405020304" pitchFamily="18" charset="0"/>
                <a:cs typeface="Times New Roman" panose="02020603050405020304" pitchFamily="18" charset="0"/>
              </a:rPr>
              <a:t>	Prawo </a:t>
            </a:r>
            <a:r>
              <a:rPr lang="pl-PL" sz="1800" dirty="0">
                <a:solidFill>
                  <a:schemeClr val="tx1"/>
                </a:solidFill>
                <a:latin typeface="Times New Roman" panose="02020603050405020304" pitchFamily="18" charset="0"/>
                <a:cs typeface="Times New Roman" panose="02020603050405020304" pitchFamily="18" charset="0"/>
              </a:rPr>
              <a:t>do renty z tytułu niezdolności do pracy ustaje z dniem, od którego została przyznana emerytura z ZUS. </a:t>
            </a:r>
          </a:p>
          <a:p>
            <a:pPr marL="0" indent="0" algn="just">
              <a:buNone/>
            </a:pPr>
            <a:endParaRPr lang="pl-PL" sz="1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334474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600200"/>
            <a:ext cx="7715200" cy="4525963"/>
          </a:xfrm>
        </p:spPr>
        <p:txBody>
          <a:bodyPr>
            <a:normAutofit/>
          </a:bodyPr>
          <a:lstStyle/>
          <a:p>
            <a:pPr marL="457200" lvl="1" indent="0" algn="just">
              <a:buNone/>
            </a:pPr>
            <a:r>
              <a:rPr lang="pl-PL" sz="2800" dirty="0" smtClean="0">
                <a:solidFill>
                  <a:schemeClr val="tx1"/>
                </a:solidFill>
                <a:latin typeface="Times New Roman" panose="02020603050405020304" pitchFamily="18" charset="0"/>
                <a:cs typeface="Times New Roman" panose="02020603050405020304" pitchFamily="18" charset="0"/>
              </a:rPr>
              <a:t>	</a:t>
            </a:r>
            <a:r>
              <a:rPr lang="pl-PL" sz="2800" u="sng" dirty="0" smtClean="0">
                <a:solidFill>
                  <a:schemeClr val="tx1"/>
                </a:solidFill>
                <a:latin typeface="Times New Roman" panose="02020603050405020304" pitchFamily="18" charset="0"/>
                <a:cs typeface="Times New Roman" panose="02020603050405020304" pitchFamily="18" charset="0"/>
              </a:rPr>
              <a:t>Całkowicie</a:t>
            </a:r>
            <a:r>
              <a:rPr lang="pl-PL" sz="2800" dirty="0" smtClean="0">
                <a:solidFill>
                  <a:schemeClr val="tx1"/>
                </a:solidFill>
                <a:latin typeface="Times New Roman" panose="02020603050405020304" pitchFamily="18" charset="0"/>
                <a:cs typeface="Times New Roman" panose="02020603050405020304" pitchFamily="18" charset="0"/>
              </a:rPr>
              <a:t> </a:t>
            </a:r>
            <a:r>
              <a:rPr lang="pl-PL" sz="2800" dirty="0">
                <a:solidFill>
                  <a:schemeClr val="tx1"/>
                </a:solidFill>
                <a:latin typeface="Times New Roman" panose="02020603050405020304" pitchFamily="18" charset="0"/>
                <a:cs typeface="Times New Roman" panose="02020603050405020304" pitchFamily="18" charset="0"/>
              </a:rPr>
              <a:t>niezdolną do pracy jest osoba, która utraciła zdolność do wykonywania jakiejkolwiek </a:t>
            </a:r>
            <a:r>
              <a:rPr lang="pl-PL" sz="2800" dirty="0" smtClean="0">
                <a:solidFill>
                  <a:schemeClr val="tx1"/>
                </a:solidFill>
                <a:latin typeface="Times New Roman" panose="02020603050405020304" pitchFamily="18" charset="0"/>
                <a:cs typeface="Times New Roman" panose="02020603050405020304" pitchFamily="18" charset="0"/>
              </a:rPr>
              <a:t>pracy.</a:t>
            </a:r>
          </a:p>
          <a:p>
            <a:pPr marL="457200" lvl="1" indent="0" algn="just">
              <a:buNone/>
            </a:pPr>
            <a:r>
              <a:rPr lang="pl-PL" sz="2800" dirty="0">
                <a:solidFill>
                  <a:schemeClr val="tx1"/>
                </a:solidFill>
                <a:latin typeface="Times New Roman" panose="02020603050405020304" pitchFamily="18" charset="0"/>
                <a:cs typeface="Times New Roman" panose="02020603050405020304" pitchFamily="18" charset="0"/>
              </a:rPr>
              <a:t>	</a:t>
            </a:r>
            <a:endParaRPr lang="pl-PL" sz="2800" dirty="0" smtClean="0">
              <a:solidFill>
                <a:schemeClr val="tx1"/>
              </a:solidFill>
              <a:latin typeface="Times New Roman" panose="02020603050405020304" pitchFamily="18" charset="0"/>
              <a:cs typeface="Times New Roman" panose="02020603050405020304" pitchFamily="18" charset="0"/>
            </a:endParaRPr>
          </a:p>
          <a:p>
            <a:pPr marL="457200" lvl="1" indent="0" algn="just">
              <a:buNone/>
            </a:pPr>
            <a:r>
              <a:rPr lang="pl-PL" sz="2800" dirty="0" smtClean="0">
                <a:solidFill>
                  <a:schemeClr val="tx1"/>
                </a:solidFill>
                <a:latin typeface="Times New Roman" panose="02020603050405020304" pitchFamily="18" charset="0"/>
                <a:cs typeface="Times New Roman" panose="02020603050405020304" pitchFamily="18" charset="0"/>
              </a:rPr>
              <a:t>	</a:t>
            </a:r>
            <a:r>
              <a:rPr lang="pl-PL" sz="2800" u="sng" dirty="0" smtClean="0">
                <a:solidFill>
                  <a:schemeClr val="tx1"/>
                </a:solidFill>
                <a:latin typeface="Times New Roman" panose="02020603050405020304" pitchFamily="18" charset="0"/>
                <a:cs typeface="Times New Roman" panose="02020603050405020304" pitchFamily="18" charset="0"/>
              </a:rPr>
              <a:t>Częściowo</a:t>
            </a:r>
            <a:r>
              <a:rPr lang="pl-PL" sz="2800" dirty="0" smtClean="0">
                <a:solidFill>
                  <a:schemeClr val="tx1"/>
                </a:solidFill>
                <a:latin typeface="Times New Roman" panose="02020603050405020304" pitchFamily="18" charset="0"/>
                <a:cs typeface="Times New Roman" panose="02020603050405020304" pitchFamily="18" charset="0"/>
              </a:rPr>
              <a:t> </a:t>
            </a:r>
            <a:r>
              <a:rPr lang="pl-PL" sz="2800" dirty="0">
                <a:solidFill>
                  <a:schemeClr val="tx1"/>
                </a:solidFill>
                <a:latin typeface="Times New Roman" panose="02020603050405020304" pitchFamily="18" charset="0"/>
                <a:cs typeface="Times New Roman" panose="02020603050405020304" pitchFamily="18" charset="0"/>
              </a:rPr>
              <a:t>niezdolną do pracy jest osoba, która w znacznym stopniu utraciła zdolność do pracy zgodnej z poziomem posiadanych kwalifikacji.</a:t>
            </a:r>
          </a:p>
          <a:p>
            <a:endParaRPr lang="pl-PL" dirty="0"/>
          </a:p>
        </p:txBody>
      </p:sp>
    </p:spTree>
    <p:extLst>
      <p:ext uri="{BB962C8B-B14F-4D97-AF65-F5344CB8AC3E}">
        <p14:creationId xmlns:p14="http://schemas.microsoft.com/office/powerpoint/2010/main" val="219590674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124744"/>
            <a:ext cx="8229600" cy="5001419"/>
          </a:xfrm>
        </p:spPr>
        <p:txBody>
          <a:bodyPr>
            <a:normAutofit/>
          </a:bodyPr>
          <a:lstStyle/>
          <a:p>
            <a:pPr marL="0" indent="0" algn="just">
              <a:buNone/>
            </a:pPr>
            <a:r>
              <a:rPr lang="pl-PL" dirty="0" smtClean="0"/>
              <a:t>	</a:t>
            </a:r>
            <a:r>
              <a:rPr lang="pl-PL" sz="2000" dirty="0" smtClean="0">
                <a:solidFill>
                  <a:schemeClr val="tx1"/>
                </a:solidFill>
                <a:latin typeface="Times New Roman" panose="02020603050405020304" pitchFamily="18" charset="0"/>
                <a:cs typeface="Times New Roman" panose="02020603050405020304" pitchFamily="18" charset="0"/>
              </a:rPr>
              <a:t>Przy </a:t>
            </a:r>
            <a:r>
              <a:rPr lang="pl-PL" sz="2000" dirty="0">
                <a:solidFill>
                  <a:schemeClr val="tx1"/>
                </a:solidFill>
                <a:latin typeface="Times New Roman" panose="02020603050405020304" pitchFamily="18" charset="0"/>
                <a:cs typeface="Times New Roman" panose="02020603050405020304" pitchFamily="18" charset="0"/>
              </a:rPr>
              <a:t>ocenie stopnia i przewidywanego okresu niezdolności do pracy oraz rokowania co do odzyskania zdolności do pracy uwzględnia się</a:t>
            </a:r>
            <a:r>
              <a:rPr lang="pl-PL" sz="2000" dirty="0" smtClean="0">
                <a:solidFill>
                  <a:schemeClr val="tx1"/>
                </a:solidFill>
                <a:latin typeface="Times New Roman" panose="02020603050405020304" pitchFamily="18" charset="0"/>
                <a:cs typeface="Times New Roman" panose="02020603050405020304" pitchFamily="18" charset="0"/>
              </a:rPr>
              <a:t>:</a:t>
            </a:r>
          </a:p>
          <a:p>
            <a:pPr marL="0" indent="0" algn="just">
              <a:buNone/>
            </a:pPr>
            <a:endParaRPr lang="pl-PL" sz="2000" dirty="0">
              <a:solidFill>
                <a:schemeClr val="tx1"/>
              </a:solidFill>
              <a:latin typeface="Times New Roman" panose="02020603050405020304" pitchFamily="18" charset="0"/>
              <a:cs typeface="Times New Roman" panose="02020603050405020304" pitchFamily="18" charset="0"/>
            </a:endParaRPr>
          </a:p>
          <a:p>
            <a:pPr lvl="0" algn="just"/>
            <a:r>
              <a:rPr lang="pl-PL" sz="1800" dirty="0">
                <a:solidFill>
                  <a:schemeClr val="tx1"/>
                </a:solidFill>
                <a:latin typeface="Times New Roman" panose="02020603050405020304" pitchFamily="18" charset="0"/>
                <a:cs typeface="Times New Roman" panose="02020603050405020304" pitchFamily="18" charset="0"/>
              </a:rPr>
              <a:t>stopień naruszenia sprawności organizmu</a:t>
            </a:r>
          </a:p>
          <a:p>
            <a:pPr lvl="0" algn="just"/>
            <a:r>
              <a:rPr lang="pl-PL" sz="1800" dirty="0">
                <a:solidFill>
                  <a:schemeClr val="tx1"/>
                </a:solidFill>
                <a:latin typeface="Times New Roman" panose="02020603050405020304" pitchFamily="18" charset="0"/>
                <a:cs typeface="Times New Roman" panose="02020603050405020304" pitchFamily="18" charset="0"/>
              </a:rPr>
              <a:t>możliwości przywrócenia niezbędnej sprawności w drodze leczenia i rehabilitacji</a:t>
            </a:r>
          </a:p>
          <a:p>
            <a:pPr lvl="0" algn="just"/>
            <a:r>
              <a:rPr lang="pl-PL" sz="1800" dirty="0">
                <a:solidFill>
                  <a:schemeClr val="tx1"/>
                </a:solidFill>
                <a:latin typeface="Times New Roman" panose="02020603050405020304" pitchFamily="18" charset="0"/>
                <a:cs typeface="Times New Roman" panose="02020603050405020304" pitchFamily="18" charset="0"/>
              </a:rPr>
              <a:t>możliwość wykonywania dotychczasowej pracy lub podjęcia innej pracy</a:t>
            </a:r>
          </a:p>
          <a:p>
            <a:pPr lvl="0" algn="just"/>
            <a:r>
              <a:rPr lang="pl-PL" sz="1800" dirty="0">
                <a:solidFill>
                  <a:schemeClr val="tx1"/>
                </a:solidFill>
                <a:latin typeface="Times New Roman" panose="02020603050405020304" pitchFamily="18" charset="0"/>
                <a:cs typeface="Times New Roman" panose="02020603050405020304" pitchFamily="18" charset="0"/>
              </a:rPr>
              <a:t>celowość przekwalifikowania zawodowego,</a:t>
            </a:r>
          </a:p>
          <a:p>
            <a:pPr lvl="0" algn="just"/>
            <a:r>
              <a:rPr lang="pl-PL" sz="1800" dirty="0">
                <a:solidFill>
                  <a:schemeClr val="tx1"/>
                </a:solidFill>
                <a:latin typeface="Times New Roman" panose="02020603050405020304" pitchFamily="18" charset="0"/>
                <a:cs typeface="Times New Roman" panose="02020603050405020304" pitchFamily="18" charset="0"/>
              </a:rPr>
              <a:t>rodzaj i charakter dotychczas wykonywanej pracy</a:t>
            </a:r>
          </a:p>
          <a:p>
            <a:pPr lvl="0" algn="just"/>
            <a:r>
              <a:rPr lang="pl-PL" sz="1800" dirty="0">
                <a:solidFill>
                  <a:schemeClr val="tx1"/>
                </a:solidFill>
                <a:latin typeface="Times New Roman" panose="02020603050405020304" pitchFamily="18" charset="0"/>
                <a:cs typeface="Times New Roman" panose="02020603050405020304" pitchFamily="18" charset="0"/>
              </a:rPr>
              <a:t>poziom wykształcenia,</a:t>
            </a:r>
          </a:p>
          <a:p>
            <a:pPr lvl="0" algn="just"/>
            <a:r>
              <a:rPr lang="pl-PL" sz="1800" dirty="0">
                <a:solidFill>
                  <a:schemeClr val="tx1"/>
                </a:solidFill>
                <a:latin typeface="Times New Roman" panose="02020603050405020304" pitchFamily="18" charset="0"/>
                <a:cs typeface="Times New Roman" panose="02020603050405020304" pitchFamily="18" charset="0"/>
              </a:rPr>
              <a:t>wiek</a:t>
            </a:r>
          </a:p>
          <a:p>
            <a:pPr lvl="0" algn="just"/>
            <a:r>
              <a:rPr lang="pl-PL" sz="1800" dirty="0">
                <a:solidFill>
                  <a:schemeClr val="tx1"/>
                </a:solidFill>
                <a:latin typeface="Times New Roman" panose="02020603050405020304" pitchFamily="18" charset="0"/>
                <a:cs typeface="Times New Roman" panose="02020603050405020304" pitchFamily="18" charset="0"/>
              </a:rPr>
              <a:t>predyspozycje psychofizyczne</a:t>
            </a:r>
          </a:p>
          <a:p>
            <a:pPr marL="0" indent="0" algn="just">
              <a:buNone/>
            </a:pPr>
            <a:endParaRPr lang="pl-PL" dirty="0"/>
          </a:p>
        </p:txBody>
      </p:sp>
    </p:spTree>
    <p:extLst>
      <p:ext uri="{BB962C8B-B14F-4D97-AF65-F5344CB8AC3E}">
        <p14:creationId xmlns:p14="http://schemas.microsoft.com/office/powerpoint/2010/main" val="74841976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836712"/>
            <a:ext cx="8229600" cy="5289451"/>
          </a:xfrm>
        </p:spPr>
        <p:txBody>
          <a:bodyPr>
            <a:normAutofit fontScale="92500" lnSpcReduction="10000"/>
          </a:bodyPr>
          <a:lstStyle/>
          <a:p>
            <a:pPr marL="0" indent="0">
              <a:buNone/>
            </a:pPr>
            <a:r>
              <a:rPr lang="pl-PL" dirty="0" smtClean="0">
                <a:solidFill>
                  <a:schemeClr val="tx1"/>
                </a:solidFill>
                <a:latin typeface="Times New Roman" panose="02020603050405020304" pitchFamily="18" charset="0"/>
                <a:cs typeface="Times New Roman" panose="02020603050405020304" pitchFamily="18" charset="0"/>
              </a:rPr>
              <a:t>	Niezdolność </a:t>
            </a:r>
            <a:r>
              <a:rPr lang="pl-PL" dirty="0">
                <a:solidFill>
                  <a:schemeClr val="tx1"/>
                </a:solidFill>
                <a:latin typeface="Times New Roman" panose="02020603050405020304" pitchFamily="18" charset="0"/>
                <a:cs typeface="Times New Roman" panose="02020603050405020304" pitchFamily="18" charset="0"/>
              </a:rPr>
              <a:t>do pracy orzeka się na okres nie dłuższy niż 5 lat</a:t>
            </a:r>
            <a:r>
              <a:rPr lang="pl-PL" dirty="0" smtClean="0">
                <a:solidFill>
                  <a:schemeClr val="tx1"/>
                </a:solidFill>
                <a:latin typeface="Times New Roman" panose="02020603050405020304" pitchFamily="18" charset="0"/>
                <a:cs typeface="Times New Roman" panose="02020603050405020304" pitchFamily="18" charset="0"/>
              </a:rPr>
              <a:t>. Niezdolność  </a:t>
            </a:r>
            <a:r>
              <a:rPr lang="pl-PL" dirty="0">
                <a:solidFill>
                  <a:schemeClr val="tx1"/>
                </a:solidFill>
                <a:latin typeface="Times New Roman" panose="02020603050405020304" pitchFamily="18" charset="0"/>
                <a:cs typeface="Times New Roman" panose="02020603050405020304" pitchFamily="18" charset="0"/>
              </a:rPr>
              <a:t>do pracy można wyjątkowo orzec na okres dłuższy niż 5 lat, jeżeli według wiedzy medycznej nie ma rokowań odzyskania zdolności do pracy przed upływem tego okresu</a:t>
            </a:r>
            <a:r>
              <a:rPr lang="pl-PL" dirty="0" smtClean="0">
                <a:solidFill>
                  <a:schemeClr val="tx1"/>
                </a:solidFill>
                <a:latin typeface="Times New Roman" panose="02020603050405020304" pitchFamily="18" charset="0"/>
                <a:cs typeface="Times New Roman" panose="02020603050405020304" pitchFamily="18" charset="0"/>
              </a:rPr>
              <a:t>.</a:t>
            </a:r>
            <a:r>
              <a:rPr lang="pl-PL" dirty="0">
                <a:solidFill>
                  <a:schemeClr val="tx1"/>
                </a:solidFill>
                <a:latin typeface="Times New Roman" panose="02020603050405020304" pitchFamily="18" charset="0"/>
                <a:cs typeface="Times New Roman" panose="02020603050405020304" pitchFamily="18" charset="0"/>
              </a:rPr>
              <a:t> </a:t>
            </a:r>
            <a:endParaRPr lang="pl-PL" dirty="0" smtClean="0">
              <a:solidFill>
                <a:schemeClr val="tx1"/>
              </a:solidFill>
              <a:latin typeface="Times New Roman" panose="02020603050405020304" pitchFamily="18" charset="0"/>
              <a:cs typeface="Times New Roman" panose="02020603050405020304" pitchFamily="18" charset="0"/>
            </a:endParaRPr>
          </a:p>
          <a:p>
            <a:pPr marL="0" indent="0">
              <a:buNone/>
            </a:pPr>
            <a:endParaRPr lang="pl-PL" dirty="0">
              <a:solidFill>
                <a:schemeClr val="tx1"/>
              </a:solidFill>
              <a:latin typeface="Times New Roman" panose="02020603050405020304" pitchFamily="18" charset="0"/>
              <a:cs typeface="Times New Roman" panose="02020603050405020304" pitchFamily="18" charset="0"/>
            </a:endParaRPr>
          </a:p>
          <a:p>
            <a:pPr marL="0" indent="0">
              <a:buNone/>
            </a:pPr>
            <a:r>
              <a:rPr lang="pl-PL" dirty="0" smtClean="0">
                <a:solidFill>
                  <a:schemeClr val="tx1"/>
                </a:solidFill>
                <a:latin typeface="Times New Roman" panose="02020603050405020304" pitchFamily="18" charset="0"/>
                <a:cs typeface="Times New Roman" panose="02020603050405020304" pitchFamily="18" charset="0"/>
              </a:rPr>
              <a:t>	Osobie </a:t>
            </a:r>
            <a:r>
              <a:rPr lang="pl-PL" dirty="0">
                <a:solidFill>
                  <a:schemeClr val="tx1"/>
                </a:solidFill>
                <a:latin typeface="Times New Roman" panose="02020603050405020304" pitchFamily="18" charset="0"/>
                <a:cs typeface="Times New Roman" panose="02020603050405020304" pitchFamily="18" charset="0"/>
              </a:rPr>
              <a:t>pobierającej rentę z tytułu niezdolności do pracy przez okres co najmniej 5 lat</a:t>
            </a:r>
            <a:r>
              <a:rPr lang="pl-PL" dirty="0" smtClean="0">
                <a:solidFill>
                  <a:schemeClr val="tx1"/>
                </a:solidFill>
                <a:latin typeface="Times New Roman" panose="02020603050405020304" pitchFamily="18" charset="0"/>
                <a:cs typeface="Times New Roman" panose="02020603050405020304" pitchFamily="18" charset="0"/>
              </a:rPr>
              <a:t>, brakuje </a:t>
            </a:r>
            <a:r>
              <a:rPr lang="pl-PL" dirty="0">
                <a:solidFill>
                  <a:schemeClr val="tx1"/>
                </a:solidFill>
                <a:latin typeface="Times New Roman" panose="02020603050405020304" pitchFamily="18" charset="0"/>
                <a:cs typeface="Times New Roman" panose="02020603050405020304" pitchFamily="18" charset="0"/>
              </a:rPr>
              <a:t>mniej niż 5 lat do osiągnięcia wieku emerytalnego, w przypadku dalszego stwierdzenia niezdolności do pracy orzeka się niezdolność do pracy do osiągnięcia wieku emerytalnego.</a:t>
            </a:r>
          </a:p>
          <a:p>
            <a:pPr marL="0" indent="0">
              <a:buNone/>
            </a:pPr>
            <a:r>
              <a:rPr lang="pl-PL" dirty="0">
                <a:solidFill>
                  <a:schemeClr val="tx1"/>
                </a:solidFill>
                <a:latin typeface="Times New Roman" panose="02020603050405020304" pitchFamily="18" charset="0"/>
                <a:cs typeface="Times New Roman" panose="02020603050405020304" pitchFamily="18" charset="0"/>
              </a:rPr>
              <a:t> </a:t>
            </a:r>
          </a:p>
          <a:p>
            <a:pPr marL="0" indent="0">
              <a:buNone/>
            </a:pPr>
            <a:r>
              <a:rPr lang="pl-PL" dirty="0" smtClean="0">
                <a:solidFill>
                  <a:schemeClr val="tx1"/>
                </a:solidFill>
                <a:latin typeface="Times New Roman" panose="02020603050405020304" pitchFamily="18" charset="0"/>
                <a:cs typeface="Times New Roman" panose="02020603050405020304" pitchFamily="18" charset="0"/>
              </a:rPr>
              <a:t>	Niezdolność </a:t>
            </a:r>
            <a:r>
              <a:rPr lang="pl-PL" dirty="0">
                <a:solidFill>
                  <a:schemeClr val="tx1"/>
                </a:solidFill>
                <a:latin typeface="Times New Roman" panose="02020603050405020304" pitchFamily="18" charset="0"/>
                <a:cs typeface="Times New Roman" panose="02020603050405020304" pitchFamily="18" charset="0"/>
              </a:rPr>
              <a:t>do samodzielnej egzystencji – naruszenie sprawności organizmu w stopniu powodującym konieczność stałej lub długotrwałej opieki  i pomocy innej osoby w zaspokajaniu podstawowych potrzeb życiowych.</a:t>
            </a:r>
          </a:p>
          <a:p>
            <a:pPr marL="0" indent="0">
              <a:buNone/>
            </a:pPr>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210557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955344"/>
            <a:ext cx="8229600" cy="5170820"/>
          </a:xfrm>
        </p:spPr>
        <p:txBody>
          <a:bodyPr>
            <a:noAutofit/>
          </a:bodyPr>
          <a:lstStyle/>
          <a:p>
            <a:pPr marL="0" indent="0">
              <a:buNone/>
            </a:pPr>
            <a:r>
              <a:rPr lang="pl-PL" dirty="0" smtClean="0">
                <a:solidFill>
                  <a:schemeClr val="tx1"/>
                </a:solidFill>
                <a:latin typeface="Times New Roman" panose="02020603050405020304" pitchFamily="18" charset="0"/>
                <a:cs typeface="Times New Roman" panose="02020603050405020304" pitchFamily="18" charset="0"/>
              </a:rPr>
              <a:t>	Oceny </a:t>
            </a:r>
            <a:r>
              <a:rPr lang="pl-PL" dirty="0">
                <a:solidFill>
                  <a:schemeClr val="tx1"/>
                </a:solidFill>
                <a:latin typeface="Times New Roman" panose="02020603050405020304" pitchFamily="18" charset="0"/>
                <a:cs typeface="Times New Roman" panose="02020603050405020304" pitchFamily="18" charset="0"/>
              </a:rPr>
              <a:t>niezdolności do pracy dokonuje w formie orzeczenia </a:t>
            </a:r>
            <a:r>
              <a:rPr lang="pl-PL" b="1" u="sng" dirty="0" smtClean="0">
                <a:solidFill>
                  <a:schemeClr val="tx1"/>
                </a:solidFill>
                <a:latin typeface="Times New Roman" panose="02020603050405020304" pitchFamily="18" charset="0"/>
                <a:cs typeface="Times New Roman" panose="02020603050405020304" pitchFamily="18" charset="0"/>
              </a:rPr>
              <a:t>Lekarz </a:t>
            </a:r>
            <a:r>
              <a:rPr lang="pl-PL" b="1" u="sng" dirty="0">
                <a:solidFill>
                  <a:schemeClr val="tx1"/>
                </a:solidFill>
                <a:latin typeface="Times New Roman" panose="02020603050405020304" pitchFamily="18" charset="0"/>
                <a:cs typeface="Times New Roman" panose="02020603050405020304" pitchFamily="18" charset="0"/>
              </a:rPr>
              <a:t>orzecznik  </a:t>
            </a:r>
            <a:r>
              <a:rPr lang="pl-PL" b="1" u="sng" dirty="0" smtClean="0">
                <a:solidFill>
                  <a:schemeClr val="tx1"/>
                </a:solidFill>
                <a:latin typeface="Times New Roman" panose="02020603050405020304" pitchFamily="18" charset="0"/>
                <a:cs typeface="Times New Roman" panose="02020603050405020304" pitchFamily="18" charset="0"/>
              </a:rPr>
              <a:t>ZUS</a:t>
            </a:r>
            <a:r>
              <a:rPr lang="pl-PL" dirty="0" smtClean="0">
                <a:solidFill>
                  <a:schemeClr val="tx1"/>
                </a:solidFill>
                <a:latin typeface="Times New Roman" panose="02020603050405020304" pitchFamily="18" charset="0"/>
                <a:cs typeface="Times New Roman" panose="02020603050405020304" pitchFamily="18" charset="0"/>
              </a:rPr>
              <a:t>. </a:t>
            </a:r>
            <a:endParaRPr lang="pl-PL" dirty="0">
              <a:solidFill>
                <a:schemeClr val="tx1"/>
              </a:solidFill>
              <a:latin typeface="Times New Roman" panose="02020603050405020304" pitchFamily="18" charset="0"/>
              <a:cs typeface="Times New Roman" panose="02020603050405020304" pitchFamily="18" charset="0"/>
            </a:endParaRPr>
          </a:p>
          <a:p>
            <a:pPr marL="0" indent="0">
              <a:buNone/>
            </a:pPr>
            <a:r>
              <a:rPr lang="pl-PL" dirty="0">
                <a:solidFill>
                  <a:schemeClr val="tx1"/>
                </a:solidFill>
                <a:latin typeface="Times New Roman" panose="02020603050405020304" pitchFamily="18" charset="0"/>
                <a:cs typeface="Times New Roman" panose="02020603050405020304" pitchFamily="18" charset="0"/>
              </a:rPr>
              <a:t> </a:t>
            </a:r>
          </a:p>
          <a:p>
            <a:pPr marL="0" indent="0">
              <a:buNone/>
            </a:pPr>
            <a:r>
              <a:rPr lang="pl-PL" dirty="0" smtClean="0">
                <a:solidFill>
                  <a:schemeClr val="tx1"/>
                </a:solidFill>
                <a:latin typeface="Times New Roman" panose="02020603050405020304" pitchFamily="18" charset="0"/>
                <a:cs typeface="Times New Roman" panose="02020603050405020304" pitchFamily="18" charset="0"/>
              </a:rPr>
              <a:t>	Lekarz </a:t>
            </a:r>
            <a:r>
              <a:rPr lang="pl-PL" dirty="0">
                <a:solidFill>
                  <a:schemeClr val="tx1"/>
                </a:solidFill>
                <a:latin typeface="Times New Roman" panose="02020603050405020304" pitchFamily="18" charset="0"/>
                <a:cs typeface="Times New Roman" panose="02020603050405020304" pitchFamily="18" charset="0"/>
              </a:rPr>
              <a:t>orzecznik Zakładu ocenia niezdolność do pracy i ustala: </a:t>
            </a:r>
          </a:p>
          <a:p>
            <a:pPr lvl="0"/>
            <a:r>
              <a:rPr lang="pl-PL" sz="2000" dirty="0">
                <a:solidFill>
                  <a:schemeClr val="tx1"/>
                </a:solidFill>
                <a:latin typeface="Times New Roman" panose="02020603050405020304" pitchFamily="18" charset="0"/>
                <a:cs typeface="Times New Roman" panose="02020603050405020304" pitchFamily="18" charset="0"/>
              </a:rPr>
              <a:t>stopień niezdolności  do pracy</a:t>
            </a:r>
          </a:p>
          <a:p>
            <a:pPr lvl="0"/>
            <a:r>
              <a:rPr lang="pl-PL" sz="2000" dirty="0">
                <a:solidFill>
                  <a:schemeClr val="tx1"/>
                </a:solidFill>
                <a:latin typeface="Times New Roman" panose="02020603050405020304" pitchFamily="18" charset="0"/>
                <a:cs typeface="Times New Roman" panose="02020603050405020304" pitchFamily="18" charset="0"/>
              </a:rPr>
              <a:t>datę powstania niezdolności do pracy</a:t>
            </a:r>
          </a:p>
          <a:p>
            <a:pPr lvl="0"/>
            <a:r>
              <a:rPr lang="pl-PL" sz="2000" dirty="0">
                <a:solidFill>
                  <a:schemeClr val="tx1"/>
                </a:solidFill>
                <a:latin typeface="Times New Roman" panose="02020603050405020304" pitchFamily="18" charset="0"/>
                <a:cs typeface="Times New Roman" panose="02020603050405020304" pitchFamily="18" charset="0"/>
              </a:rPr>
              <a:t>przewidywany okres niezdolności do pracy</a:t>
            </a:r>
          </a:p>
          <a:p>
            <a:pPr lvl="0"/>
            <a:r>
              <a:rPr lang="pl-PL" sz="2000" dirty="0">
                <a:solidFill>
                  <a:schemeClr val="tx1"/>
                </a:solidFill>
                <a:latin typeface="Times New Roman" panose="02020603050405020304" pitchFamily="18" charset="0"/>
                <a:cs typeface="Times New Roman" panose="02020603050405020304" pitchFamily="18" charset="0"/>
              </a:rPr>
              <a:t>związek przyczynowy niezdolności do pracy lub śmierci z określonymi </a:t>
            </a:r>
            <a:r>
              <a:rPr lang="pl-PL" sz="2000" dirty="0" smtClean="0">
                <a:solidFill>
                  <a:schemeClr val="tx1"/>
                </a:solidFill>
                <a:latin typeface="Times New Roman" panose="02020603050405020304" pitchFamily="18" charset="0"/>
                <a:cs typeface="Times New Roman" panose="02020603050405020304" pitchFamily="18" charset="0"/>
              </a:rPr>
              <a:t>okolicznościami np</a:t>
            </a:r>
            <a:r>
              <a:rPr lang="pl-PL" sz="2000" dirty="0">
                <a:solidFill>
                  <a:schemeClr val="tx1"/>
                </a:solidFill>
                <a:latin typeface="Times New Roman" panose="02020603050405020304" pitchFamily="18" charset="0"/>
                <a:cs typeface="Times New Roman" panose="02020603050405020304" pitchFamily="18" charset="0"/>
              </a:rPr>
              <a:t>. wypadkiem przy pracy </a:t>
            </a:r>
          </a:p>
          <a:p>
            <a:pPr lvl="0"/>
            <a:r>
              <a:rPr lang="pl-PL" sz="2000" dirty="0">
                <a:solidFill>
                  <a:schemeClr val="tx1"/>
                </a:solidFill>
                <a:latin typeface="Times New Roman" panose="02020603050405020304" pitchFamily="18" charset="0"/>
                <a:cs typeface="Times New Roman" panose="02020603050405020304" pitchFamily="18" charset="0"/>
              </a:rPr>
              <a:t>niezdolność do samodzielnej egzystencji </a:t>
            </a:r>
          </a:p>
          <a:p>
            <a:pPr lvl="0"/>
            <a:r>
              <a:rPr lang="pl-PL" sz="2000" dirty="0">
                <a:solidFill>
                  <a:schemeClr val="tx1"/>
                </a:solidFill>
                <a:latin typeface="Times New Roman" panose="02020603050405020304" pitchFamily="18" charset="0"/>
                <a:cs typeface="Times New Roman" panose="02020603050405020304" pitchFamily="18" charset="0"/>
              </a:rPr>
              <a:t>celowość przekwalifikowania zawodowego.</a:t>
            </a:r>
          </a:p>
          <a:p>
            <a:pPr marL="0" indent="0">
              <a:buNone/>
            </a:pPr>
            <a:r>
              <a:rPr lang="pl-PL" sz="2000" dirty="0">
                <a:solidFill>
                  <a:schemeClr val="tx1"/>
                </a:solidFill>
                <a:latin typeface="Times New Roman" panose="02020603050405020304" pitchFamily="18" charset="0"/>
                <a:cs typeface="Times New Roman" panose="02020603050405020304" pitchFamily="18" charset="0"/>
              </a:rPr>
              <a:t> </a:t>
            </a:r>
          </a:p>
          <a:p>
            <a:pPr marL="0" indent="0">
              <a:buNone/>
            </a:pPr>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747454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620688"/>
            <a:ext cx="8229600" cy="5505475"/>
          </a:xfrm>
        </p:spPr>
        <p:txBody>
          <a:bodyPr>
            <a:normAutofit fontScale="85000" lnSpcReduction="20000"/>
          </a:bodyPr>
          <a:lstStyle/>
          <a:p>
            <a:pPr marL="0" indent="0">
              <a:buNone/>
            </a:pPr>
            <a:r>
              <a:rPr lang="pl-PL" sz="2800" b="1"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Renta szkoleniowa</a:t>
            </a:r>
            <a:r>
              <a:rPr lang="pl-PL" dirty="0" smtClean="0">
                <a:solidFill>
                  <a:schemeClr val="tx1"/>
                </a:solidFill>
                <a:latin typeface="Times New Roman" panose="02020603050405020304" pitchFamily="18" charset="0"/>
                <a:cs typeface="Times New Roman" panose="02020603050405020304" pitchFamily="18" charset="0"/>
              </a:rPr>
              <a:t>	</a:t>
            </a:r>
          </a:p>
          <a:p>
            <a:pPr marL="0" indent="0">
              <a:buNone/>
            </a:pPr>
            <a:endParaRPr lang="pl-PL" dirty="0">
              <a:solidFill>
                <a:schemeClr val="tx1"/>
              </a:solidFill>
              <a:latin typeface="Times New Roman" panose="02020603050405020304" pitchFamily="18" charset="0"/>
              <a:cs typeface="Times New Roman" panose="02020603050405020304" pitchFamily="18" charset="0"/>
            </a:endParaRPr>
          </a:p>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	Renta </a:t>
            </a:r>
            <a:r>
              <a:rPr lang="pl-PL" dirty="0">
                <a:solidFill>
                  <a:schemeClr val="tx1"/>
                </a:solidFill>
                <a:latin typeface="Times New Roman" panose="02020603050405020304" pitchFamily="18" charset="0"/>
                <a:cs typeface="Times New Roman" panose="02020603050405020304" pitchFamily="18" charset="0"/>
              </a:rPr>
              <a:t>szkoleniowa przysługuje osobie:</a:t>
            </a:r>
          </a:p>
          <a:p>
            <a:pPr lvl="0" algn="just"/>
            <a:r>
              <a:rPr lang="pl-PL" dirty="0">
                <a:solidFill>
                  <a:schemeClr val="tx1"/>
                </a:solidFill>
                <a:latin typeface="Times New Roman" panose="02020603050405020304" pitchFamily="18" charset="0"/>
                <a:cs typeface="Times New Roman" panose="02020603050405020304" pitchFamily="18" charset="0"/>
              </a:rPr>
              <a:t>spełniającej warunki do renty z tytułu niezdolności do pracy,</a:t>
            </a:r>
          </a:p>
          <a:p>
            <a:pPr lvl="0" algn="just"/>
            <a:r>
              <a:rPr lang="pl-PL" dirty="0">
                <a:solidFill>
                  <a:schemeClr val="tx1"/>
                </a:solidFill>
                <a:latin typeface="Times New Roman" panose="02020603050405020304" pitchFamily="18" charset="0"/>
                <a:cs typeface="Times New Roman" panose="02020603050405020304" pitchFamily="18" charset="0"/>
              </a:rPr>
              <a:t>w stosunku do której orzeczono celowość przekwalifikowania zawodowego ze względu na niezdolność do pracy w dotychczasowym zawodzie i może odzyskać zdolność do pracy po przekwalifikowaniu</a:t>
            </a:r>
          </a:p>
          <a:p>
            <a:pPr marL="0" indent="0" algn="just">
              <a:buNone/>
            </a:pPr>
            <a:r>
              <a:rPr lang="pl-PL" dirty="0">
                <a:solidFill>
                  <a:schemeClr val="tx1"/>
                </a:solidFill>
                <a:latin typeface="Times New Roman" panose="02020603050405020304" pitchFamily="18" charset="0"/>
                <a:cs typeface="Times New Roman" panose="02020603050405020304" pitchFamily="18" charset="0"/>
              </a:rPr>
              <a:t> </a:t>
            </a:r>
          </a:p>
          <a:p>
            <a:pPr marL="0" indent="0" algn="just">
              <a:buNone/>
            </a:pPr>
            <a:r>
              <a:rPr lang="pl-PL" dirty="0">
                <a:solidFill>
                  <a:schemeClr val="tx1"/>
                </a:solidFill>
                <a:latin typeface="Times New Roman" panose="02020603050405020304" pitchFamily="18" charset="0"/>
                <a:cs typeface="Times New Roman" panose="02020603050405020304" pitchFamily="18" charset="0"/>
              </a:rPr>
              <a:t>	</a:t>
            </a:r>
            <a:r>
              <a:rPr lang="pl-PL" dirty="0" smtClean="0">
                <a:solidFill>
                  <a:schemeClr val="tx1"/>
                </a:solidFill>
                <a:latin typeface="Times New Roman" panose="02020603050405020304" pitchFamily="18" charset="0"/>
                <a:cs typeface="Times New Roman" panose="02020603050405020304" pitchFamily="18" charset="0"/>
              </a:rPr>
              <a:t>Renta </a:t>
            </a:r>
            <a:r>
              <a:rPr lang="pl-PL" dirty="0">
                <a:solidFill>
                  <a:schemeClr val="tx1"/>
                </a:solidFill>
                <a:latin typeface="Times New Roman" panose="02020603050405020304" pitchFamily="18" charset="0"/>
                <a:cs typeface="Times New Roman" panose="02020603050405020304" pitchFamily="18" charset="0"/>
              </a:rPr>
              <a:t>szkoleniowa przysługuje przez okres 6 miesięcy.</a:t>
            </a:r>
          </a:p>
          <a:p>
            <a:pPr marL="0" indent="0" algn="just">
              <a:buNone/>
            </a:pPr>
            <a:r>
              <a:rPr lang="pl-PL" dirty="0">
                <a:solidFill>
                  <a:schemeClr val="tx1"/>
                </a:solidFill>
                <a:latin typeface="Times New Roman" panose="02020603050405020304" pitchFamily="18" charset="0"/>
                <a:cs typeface="Times New Roman" panose="02020603050405020304" pitchFamily="18" charset="0"/>
              </a:rPr>
              <a:t> </a:t>
            </a:r>
          </a:p>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	Okres </a:t>
            </a:r>
            <a:r>
              <a:rPr lang="pl-PL" dirty="0">
                <a:solidFill>
                  <a:schemeClr val="tx1"/>
                </a:solidFill>
                <a:latin typeface="Times New Roman" panose="02020603050405020304" pitchFamily="18" charset="0"/>
                <a:cs typeface="Times New Roman" panose="02020603050405020304" pitchFamily="18" charset="0"/>
              </a:rPr>
              <a:t>6 miesięcy ulega wydłużeniu na czas niezbędny do przekwalifikowania zawodowego, nie dłużej niż o 30 miesięcy na wniosek starosty.</a:t>
            </a:r>
          </a:p>
          <a:p>
            <a:pPr marL="0" indent="0" algn="just">
              <a:buNone/>
            </a:pPr>
            <a:r>
              <a:rPr lang="pl-PL" dirty="0">
                <a:solidFill>
                  <a:schemeClr val="tx1"/>
                </a:solidFill>
                <a:latin typeface="Times New Roman" panose="02020603050405020304" pitchFamily="18" charset="0"/>
                <a:cs typeface="Times New Roman" panose="02020603050405020304" pitchFamily="18" charset="0"/>
              </a:rPr>
              <a:t>	</a:t>
            </a:r>
            <a:r>
              <a:rPr lang="pl-PL" dirty="0" smtClean="0">
                <a:solidFill>
                  <a:schemeClr val="tx1"/>
                </a:solidFill>
                <a:latin typeface="Times New Roman" panose="02020603050405020304" pitchFamily="18" charset="0"/>
                <a:cs typeface="Times New Roman" panose="02020603050405020304" pitchFamily="18" charset="0"/>
              </a:rPr>
              <a:t>Okres </a:t>
            </a:r>
            <a:r>
              <a:rPr lang="pl-PL" dirty="0">
                <a:solidFill>
                  <a:schemeClr val="tx1"/>
                </a:solidFill>
                <a:latin typeface="Times New Roman" panose="02020603050405020304" pitchFamily="18" charset="0"/>
                <a:cs typeface="Times New Roman" panose="02020603050405020304" pitchFamily="18" charset="0"/>
              </a:rPr>
              <a:t>6 miesięcy może ulec skróceniu, jeżeli przed upływem tego okresu starosta zawiadomi organ rentowy: </a:t>
            </a:r>
          </a:p>
          <a:p>
            <a:pPr lvl="0" algn="just"/>
            <a:r>
              <a:rPr lang="pl-PL" dirty="0">
                <a:solidFill>
                  <a:schemeClr val="tx1"/>
                </a:solidFill>
                <a:latin typeface="Times New Roman" panose="02020603050405020304" pitchFamily="18" charset="0"/>
                <a:cs typeface="Times New Roman" panose="02020603050405020304" pitchFamily="18" charset="0"/>
              </a:rPr>
              <a:t>o</a:t>
            </a:r>
            <a:r>
              <a:rPr lang="pl-PL" dirty="0" smtClean="0">
                <a:solidFill>
                  <a:schemeClr val="tx1"/>
                </a:solidFill>
                <a:latin typeface="Times New Roman" panose="02020603050405020304" pitchFamily="18" charset="0"/>
                <a:cs typeface="Times New Roman" panose="02020603050405020304" pitchFamily="18" charset="0"/>
              </a:rPr>
              <a:t> braku </a:t>
            </a:r>
            <a:r>
              <a:rPr lang="pl-PL" dirty="0">
                <a:solidFill>
                  <a:schemeClr val="tx1"/>
                </a:solidFill>
                <a:latin typeface="Times New Roman" panose="02020603050405020304" pitchFamily="18" charset="0"/>
                <a:cs typeface="Times New Roman" panose="02020603050405020304" pitchFamily="18" charset="0"/>
              </a:rPr>
              <a:t>możliwości przekwalifikowania do innego zawodu; </a:t>
            </a:r>
          </a:p>
          <a:p>
            <a:pPr lvl="0" algn="just"/>
            <a:r>
              <a:rPr lang="pl-PL" dirty="0">
                <a:solidFill>
                  <a:schemeClr val="tx1"/>
                </a:solidFill>
                <a:latin typeface="Times New Roman" panose="02020603050405020304" pitchFamily="18" charset="0"/>
                <a:cs typeface="Times New Roman" panose="02020603050405020304" pitchFamily="18" charset="0"/>
              </a:rPr>
              <a:t>o</a:t>
            </a:r>
            <a:r>
              <a:rPr lang="pl-PL" dirty="0" smtClean="0">
                <a:solidFill>
                  <a:schemeClr val="tx1"/>
                </a:solidFill>
                <a:latin typeface="Times New Roman" panose="02020603050405020304" pitchFamily="18" charset="0"/>
                <a:cs typeface="Times New Roman" panose="02020603050405020304" pitchFamily="18" charset="0"/>
              </a:rPr>
              <a:t> tym</a:t>
            </a:r>
            <a:r>
              <a:rPr lang="pl-PL" dirty="0">
                <a:solidFill>
                  <a:schemeClr val="tx1"/>
                </a:solidFill>
                <a:latin typeface="Times New Roman" panose="02020603050405020304" pitchFamily="18" charset="0"/>
                <a:cs typeface="Times New Roman" panose="02020603050405020304" pitchFamily="18" charset="0"/>
              </a:rPr>
              <a:t>, że osoba zainteresowana nie poddaje się przekwalifikowaniu zawodowemu.</a:t>
            </a:r>
          </a:p>
          <a:p>
            <a:pPr algn="just"/>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44096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normAutofit/>
          </a:bodyPr>
          <a:lstStyle/>
          <a:p>
            <a:pPr marL="0" indent="0">
              <a:buNone/>
            </a:pPr>
            <a:r>
              <a:rPr lang="pl-PL" sz="2000" dirty="0" smtClean="0">
                <a:solidFill>
                  <a:schemeClr val="tx1"/>
                </a:solidFill>
                <a:latin typeface="Times New Roman" panose="02020603050405020304" pitchFamily="18" charset="0"/>
                <a:cs typeface="Times New Roman" panose="02020603050405020304" pitchFamily="18" charset="0"/>
              </a:rPr>
              <a:t>	W </a:t>
            </a:r>
            <a:r>
              <a:rPr lang="pl-PL" sz="2000" dirty="0">
                <a:solidFill>
                  <a:schemeClr val="tx1"/>
                </a:solidFill>
                <a:latin typeface="Times New Roman" panose="02020603050405020304" pitchFamily="18" charset="0"/>
                <a:cs typeface="Times New Roman" panose="02020603050405020304" pitchFamily="18" charset="0"/>
              </a:rPr>
              <a:t>ramach realizacji wymienionych zadań oraz zadań związanych z orzekaniem przez lekarzy orzeczników i </a:t>
            </a:r>
            <a:r>
              <a:rPr lang="pl-PL" sz="2000" dirty="0" smtClean="0">
                <a:solidFill>
                  <a:schemeClr val="tx1"/>
                </a:solidFill>
                <a:latin typeface="Times New Roman" panose="02020603050405020304" pitchFamily="18" charset="0"/>
                <a:cs typeface="Times New Roman" panose="02020603050405020304" pitchFamily="18" charset="0"/>
              </a:rPr>
              <a:t>komisję lekarską ZUS </a:t>
            </a:r>
            <a:r>
              <a:rPr lang="pl-PL" sz="2000" dirty="0">
                <a:solidFill>
                  <a:schemeClr val="tx1"/>
                </a:solidFill>
                <a:latin typeface="Times New Roman" panose="02020603050405020304" pitchFamily="18" charset="0"/>
                <a:cs typeface="Times New Roman" panose="02020603050405020304" pitchFamily="18" charset="0"/>
              </a:rPr>
              <a:t>dla potrzeb ustalania uprawnień do świadczeń innych niż z ubezpieczeń społecznych ( np. badanie prokuratorów, sędziów </a:t>
            </a:r>
            <a:r>
              <a:rPr lang="pl-PL" sz="2000" dirty="0" smtClean="0">
                <a:solidFill>
                  <a:schemeClr val="tx1"/>
                </a:solidFill>
                <a:latin typeface="Times New Roman" panose="02020603050405020304" pitchFamily="18" charset="0"/>
                <a:cs typeface="Times New Roman" panose="02020603050405020304" pitchFamily="18" charset="0"/>
              </a:rPr>
              <a:t>),  ZUS </a:t>
            </a:r>
            <a:r>
              <a:rPr lang="pl-PL" sz="2000" dirty="0">
                <a:solidFill>
                  <a:schemeClr val="tx1"/>
                </a:solidFill>
                <a:latin typeface="Times New Roman" panose="02020603050405020304" pitchFamily="18" charset="0"/>
                <a:cs typeface="Times New Roman" panose="02020603050405020304" pitchFamily="18" charset="0"/>
              </a:rPr>
              <a:t>udziela </a:t>
            </a:r>
            <a:r>
              <a:rPr lang="pl-PL" sz="2000" dirty="0" smtClean="0">
                <a:solidFill>
                  <a:schemeClr val="tx1"/>
                </a:solidFill>
                <a:latin typeface="Times New Roman" panose="02020603050405020304" pitchFamily="18" charset="0"/>
                <a:cs typeface="Times New Roman" panose="02020603050405020304" pitchFamily="18" charset="0"/>
              </a:rPr>
              <a:t>zamówień na :</a:t>
            </a:r>
          </a:p>
          <a:p>
            <a:pPr marL="0" indent="0">
              <a:buNone/>
            </a:pPr>
            <a:endParaRPr lang="pl-PL" sz="2000" dirty="0">
              <a:solidFill>
                <a:schemeClr val="tx1"/>
              </a:solidFill>
              <a:latin typeface="Times New Roman" panose="02020603050405020304" pitchFamily="18" charset="0"/>
              <a:cs typeface="Times New Roman" panose="02020603050405020304" pitchFamily="18" charset="0"/>
            </a:endParaRPr>
          </a:p>
          <a:p>
            <a:pPr lvl="0"/>
            <a:r>
              <a:rPr lang="pl-PL" sz="2000" dirty="0">
                <a:solidFill>
                  <a:schemeClr val="tx1"/>
                </a:solidFill>
                <a:latin typeface="Times New Roman" panose="02020603050405020304" pitchFamily="18" charset="0"/>
                <a:cs typeface="Times New Roman" panose="02020603050405020304" pitchFamily="18" charset="0"/>
              </a:rPr>
              <a:t>na dodatkowe opinie lekarza konsultanta lub psychologa </a:t>
            </a:r>
            <a:endParaRPr lang="pl-PL" sz="2000" dirty="0" smtClean="0">
              <a:solidFill>
                <a:schemeClr val="tx1"/>
              </a:solidFill>
              <a:latin typeface="Times New Roman" panose="02020603050405020304" pitchFamily="18" charset="0"/>
              <a:cs typeface="Times New Roman" panose="02020603050405020304" pitchFamily="18" charset="0"/>
            </a:endParaRPr>
          </a:p>
          <a:p>
            <a:pPr lvl="0"/>
            <a:endParaRPr lang="pl-PL" sz="2000" dirty="0">
              <a:solidFill>
                <a:schemeClr val="tx1"/>
              </a:solidFill>
              <a:latin typeface="Times New Roman" panose="02020603050405020304" pitchFamily="18" charset="0"/>
              <a:cs typeface="Times New Roman" panose="02020603050405020304" pitchFamily="18" charset="0"/>
            </a:endParaRPr>
          </a:p>
          <a:p>
            <a:pPr lvl="0"/>
            <a:r>
              <a:rPr lang="pl-PL" sz="2000" dirty="0">
                <a:solidFill>
                  <a:schemeClr val="tx1"/>
                </a:solidFill>
                <a:latin typeface="Times New Roman" panose="02020603050405020304" pitchFamily="18" charset="0"/>
                <a:cs typeface="Times New Roman" panose="02020603050405020304" pitchFamily="18" charset="0"/>
              </a:rPr>
              <a:t>wyniki czasowej obserwacji szpitalnej - zgodnie z potrzebami orzecznictwa </a:t>
            </a:r>
            <a:r>
              <a:rPr lang="pl-PL" sz="2000" dirty="0" smtClean="0">
                <a:solidFill>
                  <a:schemeClr val="tx1"/>
                </a:solidFill>
                <a:latin typeface="Times New Roman" panose="02020603050405020304" pitchFamily="18" charset="0"/>
                <a:cs typeface="Times New Roman" panose="02020603050405020304" pitchFamily="18" charset="0"/>
              </a:rPr>
              <a:t>lekarskiego, </a:t>
            </a:r>
            <a:r>
              <a:rPr lang="pl-PL" sz="2000" dirty="0">
                <a:solidFill>
                  <a:schemeClr val="tx1"/>
                </a:solidFill>
                <a:latin typeface="Times New Roman" panose="02020603050405020304" pitchFamily="18" charset="0"/>
                <a:cs typeface="Times New Roman" panose="02020603050405020304" pitchFamily="18" charset="0"/>
              </a:rPr>
              <a:t>z wyłączeniem przepisów o zamówieniach publicznych.</a:t>
            </a:r>
          </a:p>
          <a:p>
            <a:endParaRPr lang="pl-PL"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95341453"/>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052736"/>
            <a:ext cx="8229600" cy="5073427"/>
          </a:xfrm>
        </p:spPr>
        <p:txBody>
          <a:bodyPr>
            <a:normAutofit fontScale="92500" lnSpcReduction="10000"/>
          </a:bodyPr>
          <a:lstStyle/>
          <a:p>
            <a:pPr marL="0" indent="0" algn="just">
              <a:buNone/>
            </a:pPr>
            <a:r>
              <a:rPr lang="pl-PL" sz="2800" b="1"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Renta socjalna</a:t>
            </a:r>
          </a:p>
          <a:p>
            <a:pPr marL="0" indent="0" algn="just">
              <a:buNone/>
            </a:pPr>
            <a:r>
              <a:rPr lang="pl-PL" sz="1900" b="1" dirty="0" smtClean="0">
                <a:solidFill>
                  <a:schemeClr val="tx1"/>
                </a:solidFill>
                <a:latin typeface="Times New Roman" panose="02020603050405020304" pitchFamily="18" charset="0"/>
                <a:cs typeface="Times New Roman" panose="02020603050405020304" pitchFamily="18" charset="0"/>
              </a:rPr>
              <a:t>(Ustawa </a:t>
            </a:r>
            <a:r>
              <a:rPr lang="pl-PL" sz="1900" b="1" dirty="0">
                <a:solidFill>
                  <a:schemeClr val="tx1"/>
                </a:solidFill>
                <a:latin typeface="Times New Roman" panose="02020603050405020304" pitchFamily="18" charset="0"/>
                <a:cs typeface="Times New Roman" panose="02020603050405020304" pitchFamily="18" charset="0"/>
              </a:rPr>
              <a:t>o rencie socjalnej z 27 czerwca 2003r. (  </a:t>
            </a:r>
            <a:r>
              <a:rPr lang="pl-PL" sz="1900" b="1" dirty="0" smtClean="0">
                <a:solidFill>
                  <a:schemeClr val="tx1"/>
                </a:solidFill>
                <a:latin typeface="Times New Roman" panose="02020603050405020304" pitchFamily="18" charset="0"/>
                <a:cs typeface="Times New Roman" panose="02020603050405020304" pitchFamily="18" charset="0"/>
              </a:rPr>
              <a:t>tj. </a:t>
            </a:r>
            <a:r>
              <a:rPr lang="pl-PL" sz="1900" b="1" dirty="0">
                <a:solidFill>
                  <a:schemeClr val="tx1"/>
                </a:solidFill>
                <a:latin typeface="Times New Roman" panose="02020603050405020304" pitchFamily="18" charset="0"/>
                <a:cs typeface="Times New Roman" panose="02020603050405020304" pitchFamily="18" charset="0"/>
              </a:rPr>
              <a:t>Dz. U. z </a:t>
            </a:r>
            <a:r>
              <a:rPr lang="pl-PL" sz="1900" b="1" dirty="0" smtClean="0">
                <a:solidFill>
                  <a:schemeClr val="tx1"/>
                </a:solidFill>
                <a:latin typeface="Times New Roman" panose="02020603050405020304" pitchFamily="18" charset="0"/>
                <a:cs typeface="Times New Roman" panose="02020603050405020304" pitchFamily="18" charset="0"/>
              </a:rPr>
              <a:t>2023  </a:t>
            </a:r>
            <a:r>
              <a:rPr lang="pl-PL" sz="1900" b="1" dirty="0">
                <a:solidFill>
                  <a:schemeClr val="tx1"/>
                </a:solidFill>
                <a:latin typeface="Times New Roman" panose="02020603050405020304" pitchFamily="18" charset="0"/>
                <a:cs typeface="Times New Roman" panose="02020603050405020304" pitchFamily="18" charset="0"/>
              </a:rPr>
              <a:t>poz. </a:t>
            </a:r>
            <a:r>
              <a:rPr lang="pl-PL" sz="1900" b="1" dirty="0" smtClean="0">
                <a:solidFill>
                  <a:schemeClr val="tx1"/>
                </a:solidFill>
                <a:latin typeface="Times New Roman" panose="02020603050405020304" pitchFamily="18" charset="0"/>
                <a:cs typeface="Times New Roman" panose="02020603050405020304" pitchFamily="18" charset="0"/>
              </a:rPr>
              <a:t>2194 )</a:t>
            </a:r>
          </a:p>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	</a:t>
            </a:r>
          </a:p>
          <a:p>
            <a:pPr marL="0" indent="0" algn="just">
              <a:buNone/>
            </a:pPr>
            <a:r>
              <a:rPr lang="pl-PL" dirty="0">
                <a:solidFill>
                  <a:schemeClr val="tx1"/>
                </a:solidFill>
                <a:latin typeface="Times New Roman" panose="02020603050405020304" pitchFamily="18" charset="0"/>
                <a:cs typeface="Times New Roman" panose="02020603050405020304" pitchFamily="18" charset="0"/>
              </a:rPr>
              <a:t>	</a:t>
            </a:r>
            <a:r>
              <a:rPr lang="pl-PL" dirty="0" smtClean="0">
                <a:solidFill>
                  <a:schemeClr val="tx1"/>
                </a:solidFill>
                <a:latin typeface="Times New Roman" panose="02020603050405020304" pitchFamily="18" charset="0"/>
                <a:cs typeface="Times New Roman" panose="02020603050405020304" pitchFamily="18" charset="0"/>
              </a:rPr>
              <a:t>Renta </a:t>
            </a:r>
            <a:r>
              <a:rPr lang="pl-PL" dirty="0">
                <a:solidFill>
                  <a:schemeClr val="tx1"/>
                </a:solidFill>
                <a:latin typeface="Times New Roman" panose="02020603050405020304" pitchFamily="18" charset="0"/>
                <a:cs typeface="Times New Roman" panose="02020603050405020304" pitchFamily="18" charset="0"/>
              </a:rPr>
              <a:t>socjalna przysługuje</a:t>
            </a:r>
            <a:r>
              <a:rPr lang="pl-PL" u="sng" dirty="0">
                <a:solidFill>
                  <a:schemeClr val="tx1"/>
                </a:solidFill>
                <a:latin typeface="Times New Roman" panose="02020603050405020304" pitchFamily="18" charset="0"/>
                <a:cs typeface="Times New Roman" panose="02020603050405020304" pitchFamily="18" charset="0"/>
              </a:rPr>
              <a:t> łącznie</a:t>
            </a:r>
            <a:r>
              <a:rPr lang="pl-PL" dirty="0">
                <a:solidFill>
                  <a:schemeClr val="tx1"/>
                </a:solidFill>
                <a:latin typeface="Times New Roman" panose="02020603050405020304" pitchFamily="18" charset="0"/>
                <a:cs typeface="Times New Roman" panose="02020603050405020304" pitchFamily="18" charset="0"/>
              </a:rPr>
              <a:t>:</a:t>
            </a:r>
          </a:p>
          <a:p>
            <a:pPr lvl="0" algn="just"/>
            <a:r>
              <a:rPr lang="pl-PL" dirty="0">
                <a:solidFill>
                  <a:schemeClr val="tx1"/>
                </a:solidFill>
                <a:latin typeface="Times New Roman" panose="02020603050405020304" pitchFamily="18" charset="0"/>
                <a:cs typeface="Times New Roman" panose="02020603050405020304" pitchFamily="18" charset="0"/>
              </a:rPr>
              <a:t>osobie pełnoletniej,  </a:t>
            </a:r>
          </a:p>
          <a:p>
            <a:pPr lvl="0" algn="just"/>
            <a:r>
              <a:rPr lang="pl-PL" dirty="0">
                <a:solidFill>
                  <a:schemeClr val="tx1"/>
                </a:solidFill>
                <a:latin typeface="Times New Roman" panose="02020603050405020304" pitchFamily="18" charset="0"/>
                <a:cs typeface="Times New Roman" panose="02020603050405020304" pitchFamily="18" charset="0"/>
              </a:rPr>
              <a:t>całkowicie niezdolnej do pracy z powodu naruszenia sprawności organizmu, które powstało: </a:t>
            </a:r>
          </a:p>
          <a:p>
            <a:pPr lvl="0" algn="just"/>
            <a:r>
              <a:rPr lang="pl-PL" dirty="0">
                <a:solidFill>
                  <a:schemeClr val="tx1"/>
                </a:solidFill>
                <a:latin typeface="Times New Roman" panose="02020603050405020304" pitchFamily="18" charset="0"/>
                <a:cs typeface="Times New Roman" panose="02020603050405020304" pitchFamily="18" charset="0"/>
              </a:rPr>
              <a:t>przed ukończeniem 18. roku życia</a:t>
            </a:r>
          </a:p>
          <a:p>
            <a:pPr lvl="0" algn="just"/>
            <a:r>
              <a:rPr lang="pl-PL" dirty="0">
                <a:solidFill>
                  <a:schemeClr val="tx1"/>
                </a:solidFill>
                <a:latin typeface="Times New Roman" panose="02020603050405020304" pitchFamily="18" charset="0"/>
                <a:cs typeface="Times New Roman" panose="02020603050405020304" pitchFamily="18" charset="0"/>
              </a:rPr>
              <a:t>w trakcie nauki w szkole lub w szkole wyższej – przed ukończeniem 25. roku życia</a:t>
            </a:r>
          </a:p>
          <a:p>
            <a:pPr marL="0" indent="0" algn="just">
              <a:buNone/>
            </a:pPr>
            <a:r>
              <a:rPr lang="pl-PL" dirty="0">
                <a:solidFill>
                  <a:schemeClr val="tx1"/>
                </a:solidFill>
                <a:latin typeface="Times New Roman" panose="02020603050405020304" pitchFamily="18" charset="0"/>
                <a:cs typeface="Times New Roman" panose="02020603050405020304" pitchFamily="18" charset="0"/>
              </a:rPr>
              <a:t> </a:t>
            </a:r>
          </a:p>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	Renta </a:t>
            </a:r>
            <a:r>
              <a:rPr lang="pl-PL" dirty="0">
                <a:solidFill>
                  <a:schemeClr val="tx1"/>
                </a:solidFill>
                <a:latin typeface="Times New Roman" panose="02020603050405020304" pitchFamily="18" charset="0"/>
                <a:cs typeface="Times New Roman" panose="02020603050405020304" pitchFamily="18" charset="0"/>
              </a:rPr>
              <a:t>socjalna przysługuje:</a:t>
            </a:r>
          </a:p>
          <a:p>
            <a:pPr lvl="0" algn="just"/>
            <a:r>
              <a:rPr lang="pl-PL" dirty="0">
                <a:solidFill>
                  <a:schemeClr val="tx1"/>
                </a:solidFill>
                <a:latin typeface="Times New Roman" panose="02020603050405020304" pitchFamily="18" charset="0"/>
                <a:cs typeface="Times New Roman" panose="02020603050405020304" pitchFamily="18" charset="0"/>
              </a:rPr>
              <a:t>na stałe  -  jeżeli  całkowita niezdolność do pracy jest trwała; </a:t>
            </a:r>
          </a:p>
          <a:p>
            <a:pPr lvl="0" algn="just"/>
            <a:r>
              <a:rPr lang="pl-PL" dirty="0">
                <a:solidFill>
                  <a:schemeClr val="tx1"/>
                </a:solidFill>
                <a:latin typeface="Times New Roman" panose="02020603050405020304" pitchFamily="18" charset="0"/>
                <a:cs typeface="Times New Roman" panose="02020603050405020304" pitchFamily="18" charset="0"/>
              </a:rPr>
              <a:t>okresowo  –  jeżeli całkowita niezdolność do pracy jest okresowa.</a:t>
            </a:r>
          </a:p>
          <a:p>
            <a:pPr marL="0" indent="0">
              <a:buNone/>
            </a:pPr>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349015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692696"/>
            <a:ext cx="8229600" cy="5433467"/>
          </a:xfrm>
        </p:spPr>
        <p:txBody>
          <a:bodyPr/>
          <a:lstStyle/>
          <a:p>
            <a:pPr marL="0" indent="0">
              <a:buNone/>
            </a:pPr>
            <a:r>
              <a:rPr lang="pl-PL" b="1"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Świadczenie uzupełniające </a:t>
            </a:r>
            <a:r>
              <a:rPr lang="pl-PL" b="1"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dla osób niezdolnych do samodzielnej egzystencji</a:t>
            </a:r>
            <a:endParaRPr lang="pl-PL" b="1"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buNone/>
            </a:pPr>
            <a:r>
              <a:rPr lang="pl-PL" sz="1600" b="1" dirty="0" smtClean="0">
                <a:solidFill>
                  <a:schemeClr val="tx1"/>
                </a:solidFill>
                <a:latin typeface="Times New Roman" panose="02020603050405020304" pitchFamily="18" charset="0"/>
                <a:cs typeface="Times New Roman" panose="02020603050405020304" pitchFamily="18" charset="0"/>
              </a:rPr>
              <a:t>Ustawa </a:t>
            </a:r>
            <a:r>
              <a:rPr lang="pl-PL" sz="1600" b="1" dirty="0">
                <a:solidFill>
                  <a:schemeClr val="tx1"/>
                </a:solidFill>
                <a:latin typeface="Times New Roman" panose="02020603050405020304" pitchFamily="18" charset="0"/>
                <a:cs typeface="Times New Roman" panose="02020603050405020304" pitchFamily="18" charset="0"/>
              </a:rPr>
              <a:t>o świadczeniu uzupełniającym dla osób niezdolnych do samodzielnej egzystencji z </a:t>
            </a:r>
            <a:endParaRPr lang="pl-PL" sz="1600" dirty="0">
              <a:solidFill>
                <a:schemeClr val="tx1"/>
              </a:solidFill>
              <a:latin typeface="Times New Roman" panose="02020603050405020304" pitchFamily="18" charset="0"/>
              <a:cs typeface="Times New Roman" panose="02020603050405020304" pitchFamily="18" charset="0"/>
            </a:endParaRPr>
          </a:p>
          <a:p>
            <a:pPr marL="0" indent="0">
              <a:buNone/>
            </a:pPr>
            <a:r>
              <a:rPr lang="pl-PL" sz="1600" b="1" dirty="0">
                <a:solidFill>
                  <a:schemeClr val="tx1"/>
                </a:solidFill>
                <a:latin typeface="Times New Roman" panose="02020603050405020304" pitchFamily="18" charset="0"/>
                <a:cs typeface="Times New Roman" panose="02020603050405020304" pitchFamily="18" charset="0"/>
              </a:rPr>
              <a:t>31 lipca 2019r. ( </a:t>
            </a:r>
            <a:r>
              <a:rPr lang="pl-PL" sz="1600" b="1" dirty="0" smtClean="0">
                <a:solidFill>
                  <a:schemeClr val="tx1"/>
                </a:solidFill>
                <a:latin typeface="Times New Roman" panose="02020603050405020304" pitchFamily="18" charset="0"/>
                <a:cs typeface="Times New Roman" panose="02020603050405020304" pitchFamily="18" charset="0"/>
              </a:rPr>
              <a:t>tj. </a:t>
            </a:r>
            <a:r>
              <a:rPr lang="pl-PL" sz="1600" b="1" dirty="0">
                <a:solidFill>
                  <a:schemeClr val="tx1"/>
                </a:solidFill>
                <a:latin typeface="Times New Roman" panose="02020603050405020304" pitchFamily="18" charset="0"/>
                <a:cs typeface="Times New Roman" panose="02020603050405020304" pitchFamily="18" charset="0"/>
              </a:rPr>
              <a:t>Dz. U. </a:t>
            </a:r>
            <a:r>
              <a:rPr lang="pl-PL" sz="1600" b="1" dirty="0" smtClean="0">
                <a:solidFill>
                  <a:schemeClr val="tx1"/>
                </a:solidFill>
                <a:latin typeface="Times New Roman" panose="02020603050405020304" pitchFamily="18" charset="0"/>
                <a:cs typeface="Times New Roman" panose="02020603050405020304" pitchFamily="18" charset="0"/>
              </a:rPr>
              <a:t>2023 </a:t>
            </a:r>
            <a:r>
              <a:rPr lang="pl-PL" sz="1600" b="1" dirty="0">
                <a:solidFill>
                  <a:schemeClr val="tx1"/>
                </a:solidFill>
                <a:latin typeface="Times New Roman" panose="02020603050405020304" pitchFamily="18" charset="0"/>
                <a:cs typeface="Times New Roman" panose="02020603050405020304" pitchFamily="18" charset="0"/>
              </a:rPr>
              <a:t>poz. </a:t>
            </a:r>
            <a:r>
              <a:rPr lang="pl-PL" sz="1600" b="1" dirty="0" smtClean="0">
                <a:solidFill>
                  <a:schemeClr val="tx1"/>
                </a:solidFill>
                <a:latin typeface="Times New Roman" panose="02020603050405020304" pitchFamily="18" charset="0"/>
                <a:cs typeface="Times New Roman" panose="02020603050405020304" pitchFamily="18" charset="0"/>
              </a:rPr>
              <a:t>156 ze zm. </a:t>
            </a:r>
            <a:r>
              <a:rPr lang="pl-PL" sz="1600" b="1" dirty="0">
                <a:solidFill>
                  <a:schemeClr val="tx1"/>
                </a:solidFill>
                <a:latin typeface="Times New Roman" panose="02020603050405020304" pitchFamily="18" charset="0"/>
                <a:cs typeface="Times New Roman" panose="02020603050405020304" pitchFamily="18" charset="0"/>
              </a:rPr>
              <a:t>)</a:t>
            </a:r>
            <a:endParaRPr lang="pl-PL" sz="1600" dirty="0">
              <a:solidFill>
                <a:schemeClr val="tx1"/>
              </a:solidFill>
              <a:latin typeface="Times New Roman" panose="02020603050405020304" pitchFamily="18" charset="0"/>
              <a:cs typeface="Times New Roman" panose="02020603050405020304" pitchFamily="18" charset="0"/>
            </a:endParaRPr>
          </a:p>
          <a:p>
            <a:pPr marL="0" indent="0">
              <a:buNone/>
            </a:pPr>
            <a:r>
              <a:rPr lang="pl-PL" sz="1600" dirty="0" smtClean="0"/>
              <a:t>	</a:t>
            </a:r>
          </a:p>
          <a:p>
            <a:pPr marL="0" indent="0">
              <a:buNone/>
            </a:pPr>
            <a:r>
              <a:rPr lang="pl-PL" sz="1600" dirty="0">
                <a:solidFill>
                  <a:schemeClr val="tx1"/>
                </a:solidFill>
                <a:latin typeface="Times New Roman" panose="02020603050405020304" pitchFamily="18" charset="0"/>
                <a:cs typeface="Times New Roman" panose="02020603050405020304" pitchFamily="18" charset="0"/>
              </a:rPr>
              <a:t>	</a:t>
            </a:r>
            <a:r>
              <a:rPr lang="pl-PL" sz="2000" dirty="0" smtClean="0">
                <a:solidFill>
                  <a:schemeClr val="tx1"/>
                </a:solidFill>
                <a:latin typeface="Times New Roman" panose="02020603050405020304" pitchFamily="18" charset="0"/>
                <a:cs typeface="Times New Roman" panose="02020603050405020304" pitchFamily="18" charset="0"/>
              </a:rPr>
              <a:t>Celem </a:t>
            </a:r>
            <a:r>
              <a:rPr lang="pl-PL" sz="2000" dirty="0">
                <a:solidFill>
                  <a:schemeClr val="tx1"/>
                </a:solidFill>
                <a:latin typeface="Times New Roman" panose="02020603050405020304" pitchFamily="18" charset="0"/>
                <a:cs typeface="Times New Roman" panose="02020603050405020304" pitchFamily="18" charset="0"/>
              </a:rPr>
              <a:t>świadczenia uzupełniającego jest dodatkowe wsparcie dochodowe osób niezdolnych do samodzielnej egzystencji. </a:t>
            </a:r>
            <a:r>
              <a:rPr lang="pl-PL" sz="2000" dirty="0" smtClean="0">
                <a:solidFill>
                  <a:schemeClr val="tx1"/>
                </a:solidFill>
                <a:latin typeface="Times New Roman" panose="02020603050405020304" pitchFamily="18" charset="0"/>
                <a:cs typeface="Times New Roman" panose="02020603050405020304" pitchFamily="18" charset="0"/>
              </a:rPr>
              <a:t> Przysługuje obywatelom polskim, którzy ukończyli </a:t>
            </a:r>
            <a:r>
              <a:rPr lang="pl-PL" sz="2000" dirty="0">
                <a:solidFill>
                  <a:schemeClr val="tx1"/>
                </a:solidFill>
                <a:latin typeface="Times New Roman" panose="02020603050405020304" pitchFamily="18" charset="0"/>
                <a:cs typeface="Times New Roman" panose="02020603050405020304" pitchFamily="18" charset="0"/>
              </a:rPr>
              <a:t>18 lat i których niezdolność do samodzielnej egzystencji została </a:t>
            </a:r>
            <a:r>
              <a:rPr lang="pl-PL" sz="2000" dirty="0" smtClean="0">
                <a:solidFill>
                  <a:schemeClr val="tx1"/>
                </a:solidFill>
                <a:latin typeface="Times New Roman" panose="02020603050405020304" pitchFamily="18" charset="0"/>
                <a:cs typeface="Times New Roman" panose="02020603050405020304" pitchFamily="18" charset="0"/>
              </a:rPr>
              <a:t>stwierdzona:</a:t>
            </a:r>
          </a:p>
          <a:p>
            <a:pPr lvl="0"/>
            <a:r>
              <a:rPr lang="pl-PL" sz="2000" dirty="0" smtClean="0">
                <a:solidFill>
                  <a:schemeClr val="tx1"/>
                </a:solidFill>
                <a:latin typeface="Times New Roman" panose="02020603050405020304" pitchFamily="18" charset="0"/>
                <a:cs typeface="Times New Roman" panose="02020603050405020304" pitchFamily="18" charset="0"/>
              </a:rPr>
              <a:t>orzeczeniem </a:t>
            </a:r>
            <a:r>
              <a:rPr lang="pl-PL" sz="2000" dirty="0">
                <a:solidFill>
                  <a:schemeClr val="tx1"/>
                </a:solidFill>
                <a:latin typeface="Times New Roman" panose="02020603050405020304" pitchFamily="18" charset="0"/>
                <a:cs typeface="Times New Roman" panose="02020603050405020304" pitchFamily="18" charset="0"/>
              </a:rPr>
              <a:t>o całkowitej niezdolności do pracy i niezdolności do samodzielnej egzystencji </a:t>
            </a:r>
            <a:endParaRPr lang="pl-PL" sz="2000" dirty="0" smtClean="0">
              <a:solidFill>
                <a:schemeClr val="tx1"/>
              </a:solidFill>
              <a:latin typeface="Times New Roman" panose="02020603050405020304" pitchFamily="18" charset="0"/>
              <a:cs typeface="Times New Roman" panose="02020603050405020304" pitchFamily="18" charset="0"/>
            </a:endParaRPr>
          </a:p>
          <a:p>
            <a:pPr lvl="0"/>
            <a:r>
              <a:rPr lang="pl-PL" sz="2000" dirty="0" smtClean="0">
                <a:solidFill>
                  <a:schemeClr val="tx1"/>
                </a:solidFill>
                <a:latin typeface="Times New Roman" panose="02020603050405020304" pitchFamily="18" charset="0"/>
                <a:cs typeface="Times New Roman" panose="02020603050405020304" pitchFamily="18" charset="0"/>
              </a:rPr>
              <a:t>albo </a:t>
            </a:r>
            <a:r>
              <a:rPr lang="pl-PL" sz="2000" dirty="0">
                <a:solidFill>
                  <a:schemeClr val="tx1"/>
                </a:solidFill>
                <a:latin typeface="Times New Roman" panose="02020603050405020304" pitchFamily="18" charset="0"/>
                <a:cs typeface="Times New Roman" panose="02020603050405020304" pitchFamily="18" charset="0"/>
              </a:rPr>
              <a:t>orzeczeniem o niezdolności do samodzielnej egzystencji, </a:t>
            </a:r>
            <a:endParaRPr lang="pl-PL" sz="2000" dirty="0" smtClean="0">
              <a:solidFill>
                <a:schemeClr val="tx1"/>
              </a:solidFill>
              <a:latin typeface="Times New Roman" panose="02020603050405020304" pitchFamily="18" charset="0"/>
              <a:cs typeface="Times New Roman" panose="02020603050405020304" pitchFamily="18" charset="0"/>
            </a:endParaRPr>
          </a:p>
          <a:p>
            <a:pPr lvl="0"/>
            <a:r>
              <a:rPr lang="pl-PL" sz="2000" dirty="0" smtClean="0">
                <a:solidFill>
                  <a:schemeClr val="tx1"/>
                </a:solidFill>
                <a:latin typeface="Times New Roman" panose="02020603050405020304" pitchFamily="18" charset="0"/>
                <a:cs typeface="Times New Roman" panose="02020603050405020304" pitchFamily="18" charset="0"/>
              </a:rPr>
              <a:t>albo </a:t>
            </a:r>
            <a:r>
              <a:rPr lang="pl-PL" sz="2000" dirty="0">
                <a:solidFill>
                  <a:schemeClr val="tx1"/>
                </a:solidFill>
                <a:latin typeface="Times New Roman" panose="02020603050405020304" pitchFamily="18" charset="0"/>
                <a:cs typeface="Times New Roman" panose="02020603050405020304" pitchFamily="18" charset="0"/>
              </a:rPr>
              <a:t>orzeczeniem o całkowitej niezdolności do pracy w gospodarstwie rolnym i niezdolności do samodzielnej egzystencji, </a:t>
            </a:r>
            <a:endParaRPr lang="pl-PL" sz="2000" dirty="0" smtClean="0">
              <a:solidFill>
                <a:schemeClr val="tx1"/>
              </a:solidFill>
              <a:latin typeface="Times New Roman" panose="02020603050405020304" pitchFamily="18" charset="0"/>
              <a:cs typeface="Times New Roman" panose="02020603050405020304" pitchFamily="18" charset="0"/>
            </a:endParaRPr>
          </a:p>
          <a:p>
            <a:pPr lvl="0"/>
            <a:r>
              <a:rPr lang="pl-PL" sz="2000" dirty="0" smtClean="0">
                <a:solidFill>
                  <a:schemeClr val="tx1"/>
                </a:solidFill>
                <a:latin typeface="Times New Roman" panose="02020603050405020304" pitchFamily="18" charset="0"/>
                <a:cs typeface="Times New Roman" panose="02020603050405020304" pitchFamily="18" charset="0"/>
              </a:rPr>
              <a:t>albo </a:t>
            </a:r>
            <a:r>
              <a:rPr lang="pl-PL" sz="2000" dirty="0">
                <a:solidFill>
                  <a:schemeClr val="tx1"/>
                </a:solidFill>
                <a:latin typeface="Times New Roman" panose="02020603050405020304" pitchFamily="18" charset="0"/>
                <a:cs typeface="Times New Roman" panose="02020603050405020304" pitchFamily="18" charset="0"/>
              </a:rPr>
              <a:t>orzeczeniem o całkowitej niezdolności do służby i niezdolności do samodzielnej egzystencji.</a:t>
            </a:r>
          </a:p>
          <a:p>
            <a:pPr marL="0" indent="0">
              <a:buNone/>
            </a:pPr>
            <a:endParaRPr lang="pl-PL" sz="2000" dirty="0" smtClean="0">
              <a:solidFill>
                <a:schemeClr val="tx1"/>
              </a:solidFill>
              <a:latin typeface="Times New Roman" panose="02020603050405020304" pitchFamily="18" charset="0"/>
              <a:cs typeface="Times New Roman" panose="02020603050405020304" pitchFamily="18" charset="0"/>
            </a:endParaRPr>
          </a:p>
          <a:p>
            <a:pPr marL="0" indent="0">
              <a:buNone/>
            </a:pPr>
            <a:endParaRPr lang="pl-PL" sz="1600" dirty="0"/>
          </a:p>
          <a:p>
            <a:endParaRPr lang="pl-PL" sz="16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850606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marL="0" indent="0">
              <a:buNone/>
            </a:pPr>
            <a:r>
              <a:rPr lang="pl-PL" dirty="0" smtClean="0"/>
              <a:t>	</a:t>
            </a:r>
            <a:r>
              <a:rPr lang="pl-PL" sz="2800" dirty="0" smtClean="0">
                <a:solidFill>
                  <a:schemeClr val="tx1"/>
                </a:solidFill>
                <a:latin typeface="Times New Roman" panose="02020603050405020304" pitchFamily="18" charset="0"/>
                <a:cs typeface="Times New Roman" panose="02020603050405020304" pitchFamily="18" charset="0"/>
              </a:rPr>
              <a:t>Świadczenie </a:t>
            </a:r>
            <a:r>
              <a:rPr lang="pl-PL" sz="2800" dirty="0">
                <a:solidFill>
                  <a:schemeClr val="tx1"/>
                </a:solidFill>
                <a:latin typeface="Times New Roman" panose="02020603050405020304" pitchFamily="18" charset="0"/>
                <a:cs typeface="Times New Roman" panose="02020603050405020304" pitchFamily="18" charset="0"/>
              </a:rPr>
              <a:t>uzupełniające przysługuje osobom uprawnionym,</a:t>
            </a:r>
          </a:p>
          <a:p>
            <a:pPr lvl="0"/>
            <a:r>
              <a:rPr lang="pl-PL" sz="2800" dirty="0">
                <a:solidFill>
                  <a:schemeClr val="tx1"/>
                </a:solidFill>
                <a:latin typeface="Times New Roman" panose="02020603050405020304" pitchFamily="18" charset="0"/>
                <a:cs typeface="Times New Roman" panose="02020603050405020304" pitchFamily="18" charset="0"/>
              </a:rPr>
              <a:t>które nie posiadają prawa do świadczeń pieniężnych finansowanych ze środków publicznych </a:t>
            </a:r>
          </a:p>
          <a:p>
            <a:pPr lvl="0"/>
            <a:r>
              <a:rPr lang="pl-PL" sz="2800" dirty="0">
                <a:solidFill>
                  <a:schemeClr val="tx1"/>
                </a:solidFill>
                <a:latin typeface="Times New Roman" panose="02020603050405020304" pitchFamily="18" charset="0"/>
                <a:cs typeface="Times New Roman" panose="02020603050405020304" pitchFamily="18" charset="0"/>
              </a:rPr>
              <a:t>albo suma tych świadczeń nie przekracza kwoty </a:t>
            </a:r>
            <a:r>
              <a:rPr lang="pl-PL" sz="2800" dirty="0" smtClean="0">
                <a:solidFill>
                  <a:schemeClr val="tx1"/>
                </a:solidFill>
                <a:latin typeface="Times New Roman" panose="02020603050405020304" pitchFamily="18" charset="0"/>
                <a:cs typeface="Times New Roman" panose="02020603050405020304" pitchFamily="18" charset="0"/>
              </a:rPr>
              <a:t>2157,80 </a:t>
            </a:r>
            <a:r>
              <a:rPr lang="pl-PL" sz="2800" dirty="0">
                <a:solidFill>
                  <a:schemeClr val="tx1"/>
                </a:solidFill>
                <a:latin typeface="Times New Roman" panose="02020603050405020304" pitchFamily="18" charset="0"/>
                <a:cs typeface="Times New Roman" panose="02020603050405020304" pitchFamily="18" charset="0"/>
              </a:rPr>
              <a:t>zł miesięcznie  z wyłączeniem renty rodzinnej, zasiłku pielęgnacyjnego ( złotówka za złotówkę ) </a:t>
            </a:r>
          </a:p>
          <a:p>
            <a:pPr marL="0" indent="0">
              <a:buNone/>
            </a:pPr>
            <a:endParaRPr lang="pl-PL" sz="28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6693129"/>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908720"/>
            <a:ext cx="8229600" cy="5217443"/>
          </a:xfrm>
        </p:spPr>
        <p:txBody>
          <a:bodyPr>
            <a:normAutofit/>
          </a:bodyPr>
          <a:lstStyle/>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	</a:t>
            </a:r>
            <a:r>
              <a:rPr lang="pl-PL" b="1" u="sng" dirty="0" smtClean="0">
                <a:solidFill>
                  <a:schemeClr val="tx1"/>
                </a:solidFill>
                <a:latin typeface="Times New Roman" panose="02020603050405020304" pitchFamily="18" charset="0"/>
                <a:cs typeface="Times New Roman" panose="02020603050405020304" pitchFamily="18" charset="0"/>
              </a:rPr>
              <a:t>Lekarz </a:t>
            </a:r>
            <a:r>
              <a:rPr lang="pl-PL" b="1" u="sng" dirty="0">
                <a:solidFill>
                  <a:schemeClr val="tx1"/>
                </a:solidFill>
                <a:latin typeface="Times New Roman" panose="02020603050405020304" pitchFamily="18" charset="0"/>
                <a:cs typeface="Times New Roman" panose="02020603050405020304" pitchFamily="18" charset="0"/>
              </a:rPr>
              <a:t>orzecznik Zakładu </a:t>
            </a:r>
            <a:r>
              <a:rPr lang="pl-PL" dirty="0">
                <a:solidFill>
                  <a:schemeClr val="tx1"/>
                </a:solidFill>
                <a:latin typeface="Times New Roman" panose="02020603050405020304" pitchFamily="18" charset="0"/>
                <a:cs typeface="Times New Roman" panose="02020603050405020304" pitchFamily="18" charset="0"/>
              </a:rPr>
              <a:t>wydaje orzeczenie na </a:t>
            </a:r>
            <a:r>
              <a:rPr lang="pl-PL" dirty="0" smtClean="0">
                <a:solidFill>
                  <a:schemeClr val="tx1"/>
                </a:solidFill>
                <a:latin typeface="Times New Roman" panose="02020603050405020304" pitchFamily="18" charset="0"/>
                <a:cs typeface="Times New Roman" panose="02020603050405020304" pitchFamily="18" charset="0"/>
              </a:rPr>
              <a:t>wniosek ubezpieczonego</a:t>
            </a:r>
          </a:p>
          <a:p>
            <a:pPr marL="0" indent="0" algn="just">
              <a:buNone/>
            </a:pPr>
            <a:endParaRPr lang="pl-PL" dirty="0">
              <a:solidFill>
                <a:schemeClr val="tx1"/>
              </a:solidFill>
              <a:latin typeface="Times New Roman" panose="02020603050405020304" pitchFamily="18" charset="0"/>
              <a:cs typeface="Times New Roman" panose="02020603050405020304" pitchFamily="18" charset="0"/>
            </a:endParaRPr>
          </a:p>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	Do </a:t>
            </a:r>
            <a:r>
              <a:rPr lang="pl-PL" dirty="0">
                <a:solidFill>
                  <a:schemeClr val="tx1"/>
                </a:solidFill>
                <a:latin typeface="Times New Roman" panose="02020603050405020304" pitchFamily="18" charset="0"/>
                <a:cs typeface="Times New Roman" panose="02020603050405020304" pitchFamily="18" charset="0"/>
              </a:rPr>
              <a:t>wniosku dołącza się dokumentację obejmującą:</a:t>
            </a:r>
          </a:p>
          <a:p>
            <a:pPr lvl="0" algn="just"/>
            <a:r>
              <a:rPr lang="pl-PL" sz="2000" dirty="0">
                <a:solidFill>
                  <a:schemeClr val="tx1"/>
                </a:solidFill>
                <a:latin typeface="Times New Roman" panose="02020603050405020304" pitchFamily="18" charset="0"/>
                <a:cs typeface="Times New Roman" panose="02020603050405020304" pitchFamily="18" charset="0"/>
              </a:rPr>
              <a:t>zaświadczenie o stanie zdrowia wydane przez lekarza, </a:t>
            </a:r>
            <a:r>
              <a:rPr lang="pl-PL" sz="2000" dirty="0" smtClean="0">
                <a:solidFill>
                  <a:schemeClr val="tx1"/>
                </a:solidFill>
                <a:latin typeface="Times New Roman" panose="02020603050405020304" pitchFamily="18" charset="0"/>
                <a:cs typeface="Times New Roman" panose="02020603050405020304" pitchFamily="18" charset="0"/>
              </a:rPr>
              <a:t>pod </a:t>
            </a:r>
            <a:r>
              <a:rPr lang="pl-PL" sz="2000" dirty="0">
                <a:solidFill>
                  <a:schemeClr val="tx1"/>
                </a:solidFill>
                <a:latin typeface="Times New Roman" panose="02020603050405020304" pitchFamily="18" charset="0"/>
                <a:cs typeface="Times New Roman" panose="02020603050405020304" pitchFamily="18" charset="0"/>
              </a:rPr>
              <a:t>którego opieką lekarską znajduje się osoba, w stosunku do której ma być wydane orzeczenie, wystawione nie wcześniej niż na miesiąc przed datą złożenia wniosku</a:t>
            </a:r>
          </a:p>
          <a:p>
            <a:pPr lvl="0" algn="just"/>
            <a:r>
              <a:rPr lang="pl-PL" sz="2000" dirty="0">
                <a:solidFill>
                  <a:schemeClr val="tx1"/>
                </a:solidFill>
                <a:latin typeface="Times New Roman" panose="02020603050405020304" pitchFamily="18" charset="0"/>
                <a:cs typeface="Times New Roman" panose="02020603050405020304" pitchFamily="18" charset="0"/>
              </a:rPr>
              <a:t>wszelką dokumentację medyczną oraz inne dokumenty mające znaczenie dla wydania </a:t>
            </a:r>
            <a:r>
              <a:rPr lang="pl-PL" sz="2000" dirty="0" smtClean="0">
                <a:solidFill>
                  <a:schemeClr val="tx1"/>
                </a:solidFill>
                <a:latin typeface="Times New Roman" panose="02020603050405020304" pitchFamily="18" charset="0"/>
                <a:cs typeface="Times New Roman" panose="02020603050405020304" pitchFamily="18" charset="0"/>
              </a:rPr>
              <a:t>orzeczenia,  </a:t>
            </a:r>
            <a:r>
              <a:rPr lang="pl-PL" sz="2000" dirty="0">
                <a:solidFill>
                  <a:schemeClr val="tx1"/>
                </a:solidFill>
                <a:latin typeface="Times New Roman" panose="02020603050405020304" pitchFamily="18" charset="0"/>
                <a:cs typeface="Times New Roman" panose="02020603050405020304" pitchFamily="18" charset="0"/>
              </a:rPr>
              <a:t>np. kartę badania profilaktycznego, dokumentację rehabilitacji leczniczej lub zawodowej</a:t>
            </a:r>
          </a:p>
          <a:p>
            <a:pPr lvl="0" algn="just"/>
            <a:r>
              <a:rPr lang="pl-PL" sz="2000" dirty="0">
                <a:solidFill>
                  <a:schemeClr val="tx1"/>
                </a:solidFill>
                <a:latin typeface="Times New Roman" panose="02020603050405020304" pitchFamily="18" charset="0"/>
                <a:cs typeface="Times New Roman" panose="02020603050405020304" pitchFamily="18" charset="0"/>
              </a:rPr>
              <a:t>wywiad zawodowy dotyczący charakteru i rodzaju </a:t>
            </a:r>
            <a:r>
              <a:rPr lang="pl-PL" sz="2000" dirty="0" smtClean="0">
                <a:solidFill>
                  <a:schemeClr val="tx1"/>
                </a:solidFill>
                <a:latin typeface="Times New Roman" panose="02020603050405020304" pitchFamily="18" charset="0"/>
                <a:cs typeface="Times New Roman" panose="02020603050405020304" pitchFamily="18" charset="0"/>
              </a:rPr>
              <a:t>wykonywanej pracy</a:t>
            </a:r>
            <a:endParaRPr lang="pl-PL" sz="2000" dirty="0">
              <a:solidFill>
                <a:schemeClr val="tx1"/>
              </a:solidFill>
              <a:latin typeface="Times New Roman" panose="02020603050405020304" pitchFamily="18" charset="0"/>
              <a:cs typeface="Times New Roman" panose="02020603050405020304" pitchFamily="18" charset="0"/>
            </a:endParaRPr>
          </a:p>
          <a:p>
            <a:pPr marL="0" indent="0" algn="just">
              <a:buNone/>
            </a:pPr>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688949"/>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2060848"/>
            <a:ext cx="8229600" cy="4065315"/>
          </a:xfrm>
        </p:spPr>
        <p:txBody>
          <a:bodyPr>
            <a:normAutofit/>
          </a:bodyPr>
          <a:lstStyle/>
          <a:p>
            <a:pPr marL="0" indent="0">
              <a:buNone/>
            </a:pPr>
            <a:r>
              <a:rPr lang="pl-PL" sz="2800" dirty="0">
                <a:solidFill>
                  <a:schemeClr val="tx1"/>
                </a:solidFill>
                <a:latin typeface="Times New Roman" panose="02020603050405020304" pitchFamily="18" charset="0"/>
                <a:cs typeface="Times New Roman" panose="02020603050405020304" pitchFamily="18" charset="0"/>
              </a:rPr>
              <a:t>	</a:t>
            </a:r>
            <a:r>
              <a:rPr lang="pl-PL" sz="2800" dirty="0" smtClean="0">
                <a:solidFill>
                  <a:schemeClr val="tx1"/>
                </a:solidFill>
                <a:latin typeface="Times New Roman" panose="02020603050405020304" pitchFamily="18" charset="0"/>
                <a:cs typeface="Times New Roman" panose="02020603050405020304" pitchFamily="18" charset="0"/>
              </a:rPr>
              <a:t> </a:t>
            </a:r>
            <a:r>
              <a:rPr lang="pl-PL" sz="2800" dirty="0">
                <a:solidFill>
                  <a:schemeClr val="tx1"/>
                </a:solidFill>
                <a:latin typeface="Times New Roman" panose="02020603050405020304" pitchFamily="18" charset="0"/>
                <a:cs typeface="Times New Roman" panose="02020603050405020304" pitchFamily="18" charset="0"/>
              </a:rPr>
              <a:t>Lekarz orzecznik Zakładu wydaje orzeczenie:</a:t>
            </a:r>
          </a:p>
          <a:p>
            <a:r>
              <a:rPr lang="pl-PL" sz="2800" dirty="0" smtClean="0">
                <a:solidFill>
                  <a:schemeClr val="tx1"/>
                </a:solidFill>
                <a:latin typeface="Times New Roman" panose="02020603050405020304" pitchFamily="18" charset="0"/>
                <a:cs typeface="Times New Roman" panose="02020603050405020304" pitchFamily="18" charset="0"/>
              </a:rPr>
              <a:t>po </a:t>
            </a:r>
            <a:r>
              <a:rPr lang="pl-PL" sz="2800" dirty="0">
                <a:solidFill>
                  <a:schemeClr val="tx1"/>
                </a:solidFill>
                <a:latin typeface="Times New Roman" panose="02020603050405020304" pitchFamily="18" charset="0"/>
                <a:cs typeface="Times New Roman" panose="02020603050405020304" pitchFamily="18" charset="0"/>
              </a:rPr>
              <a:t>przeprowadzeniu </a:t>
            </a:r>
            <a:r>
              <a:rPr lang="pl-PL" sz="2800" u="sng" dirty="0">
                <a:solidFill>
                  <a:schemeClr val="tx1"/>
                </a:solidFill>
                <a:latin typeface="Times New Roman" panose="02020603050405020304" pitchFamily="18" charset="0"/>
                <a:cs typeface="Times New Roman" panose="02020603050405020304" pitchFamily="18" charset="0"/>
              </a:rPr>
              <a:t>bezpośredniego</a:t>
            </a:r>
            <a:r>
              <a:rPr lang="pl-PL" sz="2800" dirty="0">
                <a:solidFill>
                  <a:schemeClr val="tx1"/>
                </a:solidFill>
                <a:latin typeface="Times New Roman" panose="02020603050405020304" pitchFamily="18" charset="0"/>
                <a:cs typeface="Times New Roman" panose="02020603050405020304" pitchFamily="18" charset="0"/>
              </a:rPr>
              <a:t> badania stanu zdrowia osoby, w stosunku do której ma być wydane orzeczenie</a:t>
            </a:r>
            <a:r>
              <a:rPr lang="pl-PL" sz="2800" dirty="0" smtClean="0">
                <a:solidFill>
                  <a:schemeClr val="tx1"/>
                </a:solidFill>
                <a:latin typeface="Times New Roman" panose="02020603050405020304" pitchFamily="18" charset="0"/>
                <a:cs typeface="Times New Roman" panose="02020603050405020304" pitchFamily="18" charset="0"/>
              </a:rPr>
              <a:t>.</a:t>
            </a:r>
          </a:p>
          <a:p>
            <a:r>
              <a:rPr lang="pl-PL" sz="2800" u="sng" dirty="0">
                <a:solidFill>
                  <a:schemeClr val="tx1"/>
                </a:solidFill>
                <a:latin typeface="Times New Roman" panose="02020603050405020304" pitchFamily="18" charset="0"/>
                <a:cs typeface="Times New Roman" panose="02020603050405020304" pitchFamily="18" charset="0"/>
              </a:rPr>
              <a:t>z</a:t>
            </a:r>
            <a:r>
              <a:rPr lang="pl-PL" sz="2800" u="sng" dirty="0" smtClean="0">
                <a:solidFill>
                  <a:schemeClr val="tx1"/>
                </a:solidFill>
                <a:latin typeface="Times New Roman" panose="02020603050405020304" pitchFamily="18" charset="0"/>
                <a:cs typeface="Times New Roman" panose="02020603050405020304" pitchFamily="18" charset="0"/>
              </a:rPr>
              <a:t>aocznie</a:t>
            </a:r>
            <a:r>
              <a:rPr lang="pl-PL" sz="2800" dirty="0" smtClean="0">
                <a:solidFill>
                  <a:schemeClr val="tx1"/>
                </a:solidFill>
                <a:latin typeface="Times New Roman" panose="02020603050405020304" pitchFamily="18" charset="0"/>
                <a:cs typeface="Times New Roman" panose="02020603050405020304" pitchFamily="18" charset="0"/>
              </a:rPr>
              <a:t> –czyli  </a:t>
            </a:r>
            <a:r>
              <a:rPr lang="pl-PL" sz="2800" dirty="0">
                <a:solidFill>
                  <a:schemeClr val="tx1"/>
                </a:solidFill>
                <a:latin typeface="Times New Roman" panose="02020603050405020304" pitchFamily="18" charset="0"/>
                <a:cs typeface="Times New Roman" panose="02020603050405020304" pitchFamily="18" charset="0"/>
              </a:rPr>
              <a:t>na podstawie dołączonej do wniosku dokumentacji </a:t>
            </a:r>
          </a:p>
          <a:p>
            <a:pPr lvl="0"/>
            <a:endParaRPr lang="pl-PL" sz="2800" dirty="0" smtClean="0">
              <a:solidFill>
                <a:schemeClr val="tx1"/>
              </a:solidFill>
              <a:latin typeface="Times New Roman" panose="02020603050405020304" pitchFamily="18" charset="0"/>
              <a:cs typeface="Times New Roman" panose="02020603050405020304" pitchFamily="18" charset="0"/>
            </a:endParaRPr>
          </a:p>
          <a:p>
            <a:pPr lvl="0"/>
            <a:endParaRPr lang="pl-PL" sz="2800" dirty="0">
              <a:solidFill>
                <a:schemeClr val="tx1"/>
              </a:solidFill>
              <a:latin typeface="Times New Roman" panose="02020603050405020304" pitchFamily="18" charset="0"/>
              <a:cs typeface="Times New Roman" panose="02020603050405020304" pitchFamily="18" charset="0"/>
            </a:endParaRPr>
          </a:p>
          <a:p>
            <a:pPr marL="0" indent="0">
              <a:buNone/>
            </a:pPr>
            <a:endParaRPr lang="pl-PL"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210246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556792"/>
            <a:ext cx="8229600" cy="4569371"/>
          </a:xfrm>
        </p:spPr>
        <p:txBody>
          <a:bodyPr/>
          <a:lstStyle/>
          <a:p>
            <a:pPr marL="0" indent="0">
              <a:buNone/>
            </a:pPr>
            <a:r>
              <a:rPr lang="pl-PL" dirty="0" smtClean="0">
                <a:solidFill>
                  <a:schemeClr val="tx1"/>
                </a:solidFill>
                <a:latin typeface="Times New Roman" panose="02020603050405020304" pitchFamily="18" charset="0"/>
                <a:cs typeface="Times New Roman" panose="02020603050405020304" pitchFamily="18" charset="0"/>
              </a:rPr>
              <a:t>	Lekarz </a:t>
            </a:r>
            <a:r>
              <a:rPr lang="pl-PL" dirty="0">
                <a:solidFill>
                  <a:schemeClr val="tx1"/>
                </a:solidFill>
                <a:latin typeface="Times New Roman" panose="02020603050405020304" pitchFamily="18" charset="0"/>
                <a:cs typeface="Times New Roman" panose="02020603050405020304" pitchFamily="18" charset="0"/>
              </a:rPr>
              <a:t>orzecznik Zakładu może, przed wydaniem orzeczenia uzupełnić dokumentację o</a:t>
            </a:r>
            <a:r>
              <a:rPr lang="pl-PL" dirty="0" smtClean="0">
                <a:solidFill>
                  <a:schemeClr val="tx1"/>
                </a:solidFill>
                <a:latin typeface="Times New Roman" panose="02020603050405020304" pitchFamily="18" charset="0"/>
                <a:cs typeface="Times New Roman" panose="02020603050405020304" pitchFamily="18" charset="0"/>
              </a:rPr>
              <a:t>:</a:t>
            </a:r>
          </a:p>
          <a:p>
            <a:pPr lvl="0"/>
            <a:endParaRPr lang="pl-PL" dirty="0">
              <a:solidFill>
                <a:schemeClr val="tx1"/>
              </a:solidFill>
              <a:latin typeface="Times New Roman" panose="02020603050405020304" pitchFamily="18" charset="0"/>
              <a:cs typeface="Times New Roman" panose="02020603050405020304" pitchFamily="18" charset="0"/>
            </a:endParaRPr>
          </a:p>
          <a:p>
            <a:pPr lvl="0"/>
            <a:r>
              <a:rPr lang="pl-PL" dirty="0" smtClean="0">
                <a:solidFill>
                  <a:schemeClr val="tx1"/>
                </a:solidFill>
                <a:latin typeface="Times New Roman" panose="02020603050405020304" pitchFamily="18" charset="0"/>
                <a:cs typeface="Times New Roman" panose="02020603050405020304" pitchFamily="18" charset="0"/>
              </a:rPr>
              <a:t>opinię </a:t>
            </a:r>
            <a:r>
              <a:rPr lang="pl-PL" dirty="0">
                <a:solidFill>
                  <a:schemeClr val="tx1"/>
                </a:solidFill>
                <a:latin typeface="Times New Roman" panose="02020603050405020304" pitchFamily="18" charset="0"/>
                <a:cs typeface="Times New Roman" panose="02020603050405020304" pitchFamily="18" charset="0"/>
              </a:rPr>
              <a:t>lekarza konsultanta Zakładu określonej specjalności – </a:t>
            </a:r>
            <a:r>
              <a:rPr lang="pl-PL" dirty="0" smtClean="0">
                <a:solidFill>
                  <a:schemeClr val="tx1"/>
                </a:solidFill>
                <a:latin typeface="Times New Roman" panose="02020603050405020304" pitchFamily="18" charset="0"/>
                <a:cs typeface="Times New Roman" panose="02020603050405020304" pitchFamily="18" charset="0"/>
              </a:rPr>
              <a:t>dokonującego </a:t>
            </a:r>
            <a:r>
              <a:rPr lang="pl-PL" dirty="0">
                <a:solidFill>
                  <a:schemeClr val="tx1"/>
                </a:solidFill>
                <a:latin typeface="Times New Roman" panose="02020603050405020304" pitchFamily="18" charset="0"/>
                <a:cs typeface="Times New Roman" panose="02020603050405020304" pitchFamily="18" charset="0"/>
              </a:rPr>
              <a:t>bezpośredniego badania ubezpieczonego </a:t>
            </a:r>
          </a:p>
          <a:p>
            <a:pPr lvl="0"/>
            <a:r>
              <a:rPr lang="pl-PL" dirty="0">
                <a:solidFill>
                  <a:schemeClr val="tx1"/>
                </a:solidFill>
                <a:latin typeface="Times New Roman" panose="02020603050405020304" pitchFamily="18" charset="0"/>
                <a:cs typeface="Times New Roman" panose="02020603050405020304" pitchFamily="18" charset="0"/>
              </a:rPr>
              <a:t>opinię psychologa Zakładu</a:t>
            </a:r>
          </a:p>
          <a:p>
            <a:pPr lvl="0"/>
            <a:r>
              <a:rPr lang="pl-PL" dirty="0">
                <a:solidFill>
                  <a:schemeClr val="tx1"/>
                </a:solidFill>
                <a:latin typeface="Times New Roman" panose="02020603050405020304" pitchFamily="18" charset="0"/>
                <a:cs typeface="Times New Roman" panose="02020603050405020304" pitchFamily="18" charset="0"/>
              </a:rPr>
              <a:t>wyniki badań </a:t>
            </a:r>
            <a:r>
              <a:rPr lang="pl-PL" dirty="0" smtClean="0">
                <a:solidFill>
                  <a:schemeClr val="tx1"/>
                </a:solidFill>
                <a:latin typeface="Times New Roman" panose="02020603050405020304" pitchFamily="18" charset="0"/>
                <a:cs typeface="Times New Roman" panose="02020603050405020304" pitchFamily="18" charset="0"/>
              </a:rPr>
              <a:t>dodatkowych</a:t>
            </a:r>
            <a:endParaRPr lang="pl-PL" dirty="0">
              <a:solidFill>
                <a:schemeClr val="tx1"/>
              </a:solidFill>
              <a:latin typeface="Times New Roman" panose="02020603050405020304" pitchFamily="18" charset="0"/>
              <a:cs typeface="Times New Roman" panose="02020603050405020304" pitchFamily="18" charset="0"/>
            </a:endParaRPr>
          </a:p>
          <a:p>
            <a:pPr lvl="0"/>
            <a:r>
              <a:rPr lang="pl-PL" dirty="0">
                <a:solidFill>
                  <a:schemeClr val="tx1"/>
                </a:solidFill>
                <a:latin typeface="Times New Roman" panose="02020603050405020304" pitchFamily="18" charset="0"/>
                <a:cs typeface="Times New Roman" panose="02020603050405020304" pitchFamily="18" charset="0"/>
              </a:rPr>
              <a:t>obserwację szpitalną </a:t>
            </a:r>
          </a:p>
          <a:p>
            <a:pPr lvl="0"/>
            <a:r>
              <a:rPr lang="pl-PL" dirty="0">
                <a:solidFill>
                  <a:schemeClr val="tx1"/>
                </a:solidFill>
                <a:latin typeface="Times New Roman" panose="02020603050405020304" pitchFamily="18" charset="0"/>
                <a:cs typeface="Times New Roman" panose="02020603050405020304" pitchFamily="18" charset="0"/>
              </a:rPr>
              <a:t>pozyskanie dokumentacji z przebiegu leczenia osoby, w stosunku do której ma być wydane orzeczenie. </a:t>
            </a:r>
          </a:p>
          <a:p>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3686929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2348880"/>
            <a:ext cx="8229600" cy="3777283"/>
          </a:xfrm>
        </p:spPr>
        <p:txBody>
          <a:bodyPr/>
          <a:lstStyle/>
          <a:p>
            <a:pPr marL="0" indent="0" algn="just">
              <a:buNone/>
            </a:pPr>
            <a:r>
              <a:rPr lang="pl-PL" dirty="0" smtClean="0"/>
              <a:t>	</a:t>
            </a:r>
            <a:r>
              <a:rPr lang="pl-PL" sz="2800" dirty="0" smtClean="0">
                <a:solidFill>
                  <a:schemeClr val="tx1"/>
                </a:solidFill>
                <a:latin typeface="Times New Roman" panose="02020603050405020304" pitchFamily="18" charset="0"/>
                <a:cs typeface="Times New Roman" panose="02020603050405020304" pitchFamily="18" charset="0"/>
              </a:rPr>
              <a:t>Jeżeli </a:t>
            </a:r>
            <a:r>
              <a:rPr lang="pl-PL" sz="2800" dirty="0">
                <a:solidFill>
                  <a:schemeClr val="tx1"/>
                </a:solidFill>
                <a:latin typeface="Times New Roman" panose="02020603050405020304" pitchFamily="18" charset="0"/>
                <a:cs typeface="Times New Roman" panose="02020603050405020304" pitchFamily="18" charset="0"/>
              </a:rPr>
              <a:t>stan zdrowia stwierdzony w zaświadczeniu lekarskim uniemożliwia osobiste zgłoszenie się na badanie, może ono być </a:t>
            </a:r>
            <a:r>
              <a:rPr lang="pl-PL" sz="2800" dirty="0" smtClean="0">
                <a:solidFill>
                  <a:schemeClr val="tx1"/>
                </a:solidFill>
                <a:latin typeface="Times New Roman" panose="02020603050405020304" pitchFamily="18" charset="0"/>
                <a:cs typeface="Times New Roman" panose="02020603050405020304" pitchFamily="18" charset="0"/>
              </a:rPr>
              <a:t>przeprowadzone, za jej zgodą, </a:t>
            </a:r>
            <a:r>
              <a:rPr lang="pl-PL" sz="2800" dirty="0">
                <a:solidFill>
                  <a:schemeClr val="tx1"/>
                </a:solidFill>
                <a:latin typeface="Times New Roman" panose="02020603050405020304" pitchFamily="18" charset="0"/>
                <a:cs typeface="Times New Roman" panose="02020603050405020304" pitchFamily="18" charset="0"/>
              </a:rPr>
              <a:t>w miejscu pobytu  osoby, w stosunku do której ma być wydane </a:t>
            </a:r>
            <a:r>
              <a:rPr lang="pl-PL" sz="2800" dirty="0" smtClean="0">
                <a:solidFill>
                  <a:schemeClr val="tx1"/>
                </a:solidFill>
                <a:latin typeface="Times New Roman" panose="02020603050405020304" pitchFamily="18" charset="0"/>
                <a:cs typeface="Times New Roman" panose="02020603050405020304" pitchFamily="18" charset="0"/>
              </a:rPr>
              <a:t>orzeczenie.</a:t>
            </a:r>
            <a:endParaRPr lang="pl-PL" sz="2800" dirty="0">
              <a:solidFill>
                <a:schemeClr val="tx1"/>
              </a:solidFill>
              <a:latin typeface="Times New Roman" panose="02020603050405020304" pitchFamily="18" charset="0"/>
              <a:cs typeface="Times New Roman" panose="02020603050405020304" pitchFamily="18" charset="0"/>
            </a:endParaRPr>
          </a:p>
          <a:p>
            <a:pPr marL="0" indent="0" algn="just">
              <a:buNone/>
            </a:pPr>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359177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772816"/>
            <a:ext cx="8229600" cy="4353347"/>
          </a:xfrm>
        </p:spPr>
        <p:txBody>
          <a:bodyPr/>
          <a:lstStyle/>
          <a:p>
            <a:pPr marL="0" indent="0" algn="just">
              <a:buNone/>
            </a:pPr>
            <a:r>
              <a:rPr lang="pl-PL" dirty="0" smtClean="0"/>
              <a:t>	</a:t>
            </a:r>
            <a:r>
              <a:rPr lang="pl-PL" sz="2800" dirty="0" smtClean="0">
                <a:solidFill>
                  <a:schemeClr val="tx1"/>
                </a:solidFill>
                <a:latin typeface="Times New Roman" panose="02020603050405020304" pitchFamily="18" charset="0"/>
                <a:cs typeface="Times New Roman" panose="02020603050405020304" pitchFamily="18" charset="0"/>
              </a:rPr>
              <a:t>Orzeczenie </a:t>
            </a:r>
            <a:r>
              <a:rPr lang="pl-PL" sz="2800" dirty="0">
                <a:solidFill>
                  <a:schemeClr val="tx1"/>
                </a:solidFill>
                <a:latin typeface="Times New Roman" panose="02020603050405020304" pitchFamily="18" charset="0"/>
                <a:cs typeface="Times New Roman" panose="02020603050405020304" pitchFamily="18" charset="0"/>
              </a:rPr>
              <a:t>lekarza </a:t>
            </a:r>
            <a:r>
              <a:rPr lang="pl-PL" sz="2800" dirty="0" smtClean="0">
                <a:solidFill>
                  <a:schemeClr val="tx1"/>
                </a:solidFill>
                <a:latin typeface="Times New Roman" panose="02020603050405020304" pitchFamily="18" charset="0"/>
                <a:cs typeface="Times New Roman" panose="02020603050405020304" pitchFamily="18" charset="0"/>
              </a:rPr>
              <a:t>orzecznika: </a:t>
            </a:r>
            <a:endParaRPr lang="pl-PL" sz="2800" dirty="0">
              <a:solidFill>
                <a:schemeClr val="tx1"/>
              </a:solidFill>
              <a:latin typeface="Times New Roman" panose="02020603050405020304" pitchFamily="18" charset="0"/>
              <a:cs typeface="Times New Roman" panose="02020603050405020304" pitchFamily="18" charset="0"/>
            </a:endParaRPr>
          </a:p>
          <a:p>
            <a:pPr lvl="0" algn="just"/>
            <a:r>
              <a:rPr lang="pl-PL" sz="2800" dirty="0">
                <a:solidFill>
                  <a:schemeClr val="tx1"/>
                </a:solidFill>
                <a:latin typeface="Times New Roman" panose="02020603050405020304" pitchFamily="18" charset="0"/>
                <a:cs typeface="Times New Roman" panose="02020603050405020304" pitchFamily="18" charset="0"/>
              </a:rPr>
              <a:t>od którego nie wniesiono </a:t>
            </a:r>
            <a:r>
              <a:rPr lang="pl-PL" sz="2800" dirty="0" smtClean="0">
                <a:solidFill>
                  <a:schemeClr val="tx1"/>
                </a:solidFill>
                <a:latin typeface="Times New Roman" panose="02020603050405020304" pitchFamily="18" charset="0"/>
                <a:cs typeface="Times New Roman" panose="02020603050405020304" pitchFamily="18" charset="0"/>
              </a:rPr>
              <a:t>sprzeciwu,</a:t>
            </a:r>
          </a:p>
          <a:p>
            <a:pPr lvl="0" algn="just"/>
            <a:r>
              <a:rPr lang="pl-PL" sz="2800" dirty="0" smtClean="0">
                <a:solidFill>
                  <a:schemeClr val="tx1"/>
                </a:solidFill>
                <a:latin typeface="Times New Roman" panose="02020603050405020304" pitchFamily="18" charset="0"/>
                <a:cs typeface="Times New Roman" panose="02020603050405020304" pitchFamily="18" charset="0"/>
              </a:rPr>
              <a:t>albo, co </a:t>
            </a:r>
            <a:r>
              <a:rPr lang="pl-PL" sz="2800" dirty="0">
                <a:solidFill>
                  <a:schemeClr val="tx1"/>
                </a:solidFill>
                <a:latin typeface="Times New Roman" panose="02020603050405020304" pitchFamily="18" charset="0"/>
                <a:cs typeface="Times New Roman" panose="02020603050405020304" pitchFamily="18" charset="0"/>
              </a:rPr>
              <a:t>do którego nie zgłoszono zarzutu wadliwości </a:t>
            </a:r>
            <a:endParaRPr lang="pl-PL" sz="2800" dirty="0" smtClean="0">
              <a:solidFill>
                <a:schemeClr val="tx1"/>
              </a:solidFill>
              <a:latin typeface="Times New Roman" panose="02020603050405020304" pitchFamily="18" charset="0"/>
              <a:cs typeface="Times New Roman" panose="02020603050405020304" pitchFamily="18" charset="0"/>
            </a:endParaRPr>
          </a:p>
          <a:p>
            <a:pPr lvl="0" algn="just"/>
            <a:r>
              <a:rPr lang="pl-PL" sz="2800" dirty="0">
                <a:solidFill>
                  <a:schemeClr val="tx1"/>
                </a:solidFill>
                <a:latin typeface="Times New Roman" panose="02020603050405020304" pitchFamily="18" charset="0"/>
                <a:cs typeface="Times New Roman" panose="02020603050405020304" pitchFamily="18" charset="0"/>
              </a:rPr>
              <a:t>a</a:t>
            </a:r>
            <a:r>
              <a:rPr lang="pl-PL" sz="2800" dirty="0" smtClean="0">
                <a:solidFill>
                  <a:schemeClr val="tx1"/>
                </a:solidFill>
                <a:latin typeface="Times New Roman" panose="02020603050405020304" pitchFamily="18" charset="0"/>
                <a:cs typeface="Times New Roman" panose="02020603050405020304" pitchFamily="18" charset="0"/>
              </a:rPr>
              <a:t>lbo orzeczenie </a:t>
            </a:r>
            <a:r>
              <a:rPr lang="pl-PL" sz="2800" dirty="0">
                <a:solidFill>
                  <a:schemeClr val="tx1"/>
                </a:solidFill>
                <a:latin typeface="Times New Roman" panose="02020603050405020304" pitchFamily="18" charset="0"/>
                <a:cs typeface="Times New Roman" panose="02020603050405020304" pitchFamily="18" charset="0"/>
              </a:rPr>
              <a:t>komisji  lekarskiej </a:t>
            </a:r>
          </a:p>
          <a:p>
            <a:pPr marL="0" indent="0" algn="just">
              <a:buNone/>
            </a:pPr>
            <a:r>
              <a:rPr lang="pl-PL" sz="2800" dirty="0">
                <a:solidFill>
                  <a:schemeClr val="tx1"/>
                </a:solidFill>
                <a:latin typeface="Times New Roman" panose="02020603050405020304" pitchFamily="18" charset="0"/>
                <a:cs typeface="Times New Roman" panose="02020603050405020304" pitchFamily="18" charset="0"/>
              </a:rPr>
              <a:t>stanowi dla organu rentowego podstawę do wydania decyzji  sprawie świadczeń z ubezpieczenia społecznego.</a:t>
            </a:r>
          </a:p>
          <a:p>
            <a:pPr marL="0" indent="0" algn="just">
              <a:buNone/>
            </a:pPr>
            <a:endParaRPr lang="pl-PL"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67123311"/>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484784"/>
            <a:ext cx="8229600" cy="4641379"/>
          </a:xfrm>
        </p:spPr>
        <p:txBody>
          <a:bodyPr>
            <a:normAutofit/>
          </a:bodyPr>
          <a:lstStyle/>
          <a:p>
            <a:pPr marL="0" indent="0">
              <a:buNone/>
            </a:pPr>
            <a:r>
              <a:rPr lang="pl-PL" sz="2800" dirty="0" smtClean="0">
                <a:solidFill>
                  <a:schemeClr val="tx1"/>
                </a:solidFill>
                <a:latin typeface="Times New Roman" panose="02020603050405020304" pitchFamily="18" charset="0"/>
                <a:cs typeface="Times New Roman" panose="02020603050405020304" pitchFamily="18" charset="0"/>
              </a:rPr>
              <a:t>	Od </a:t>
            </a:r>
            <a:r>
              <a:rPr lang="pl-PL" sz="2800" dirty="0">
                <a:solidFill>
                  <a:schemeClr val="tx1"/>
                </a:solidFill>
                <a:latin typeface="Times New Roman" panose="02020603050405020304" pitchFamily="18" charset="0"/>
                <a:cs typeface="Times New Roman" panose="02020603050405020304" pitchFamily="18" charset="0"/>
              </a:rPr>
              <a:t>orzeczenia lekarza orzecznika </a:t>
            </a:r>
            <a:r>
              <a:rPr lang="pl-PL" sz="2800" dirty="0" smtClean="0">
                <a:solidFill>
                  <a:schemeClr val="tx1"/>
                </a:solidFill>
                <a:latin typeface="Times New Roman" panose="02020603050405020304" pitchFamily="18" charset="0"/>
                <a:cs typeface="Times New Roman" panose="02020603050405020304" pitchFamily="18" charset="0"/>
              </a:rPr>
              <a:t>ZUS:</a:t>
            </a:r>
            <a:endParaRPr lang="pl-PL" sz="2800" dirty="0">
              <a:solidFill>
                <a:schemeClr val="tx1"/>
              </a:solidFill>
              <a:latin typeface="Times New Roman" panose="02020603050405020304" pitchFamily="18" charset="0"/>
              <a:cs typeface="Times New Roman" panose="02020603050405020304" pitchFamily="18" charset="0"/>
            </a:endParaRPr>
          </a:p>
          <a:p>
            <a:pPr lvl="0"/>
            <a:r>
              <a:rPr lang="pl-PL" sz="2800" dirty="0">
                <a:solidFill>
                  <a:schemeClr val="tx1"/>
                </a:solidFill>
                <a:latin typeface="Times New Roman" panose="02020603050405020304" pitchFamily="18" charset="0"/>
                <a:cs typeface="Times New Roman" panose="02020603050405020304" pitchFamily="18" charset="0"/>
              </a:rPr>
              <a:t>osobie zainteresowanej przysługuje prawo wniesienia sprzeciwu do komisji lekarskiej w ciągu 14 dni od daty doręczenia tego orzeczenia</a:t>
            </a:r>
          </a:p>
          <a:p>
            <a:pPr lvl="0"/>
            <a:r>
              <a:rPr lang="pl-PL" sz="2800" dirty="0">
                <a:solidFill>
                  <a:schemeClr val="tx1"/>
                </a:solidFill>
                <a:latin typeface="Times New Roman" panose="02020603050405020304" pitchFamily="18" charset="0"/>
                <a:cs typeface="Times New Roman" panose="02020603050405020304" pitchFamily="18" charset="0"/>
              </a:rPr>
              <a:t>Prezes Zakładu za pośrednictwem Głównego Lekarza Orzecznika Oddziału ZUS w terminie 14 dni od daty wydania orzeczenia, może zgłosić zarzut wadliwości i przekazać sprawę do rozpatrzenia komisji lekarskiej.</a:t>
            </a:r>
          </a:p>
          <a:p>
            <a:pPr marL="0" indent="0">
              <a:buNone/>
            </a:pPr>
            <a:endParaRPr lang="pl-PL"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4007507"/>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052736"/>
            <a:ext cx="8229600" cy="5073427"/>
          </a:xfrm>
        </p:spPr>
        <p:txBody>
          <a:bodyPr>
            <a:noAutofit/>
          </a:bodyPr>
          <a:lstStyle/>
          <a:p>
            <a:pPr marL="0" indent="0">
              <a:buNone/>
            </a:pPr>
            <a:r>
              <a:rPr lang="pl-PL" dirty="0" smtClean="0">
                <a:solidFill>
                  <a:schemeClr val="tx1"/>
                </a:solidFill>
                <a:latin typeface="Times New Roman" panose="02020603050405020304" pitchFamily="18" charset="0"/>
                <a:cs typeface="Times New Roman" panose="02020603050405020304" pitchFamily="18" charset="0"/>
              </a:rPr>
              <a:t>	Komisja lekarska w składzie trzyosobowym, dokonuje rozstrzygnięcia w formie orzeczenia. </a:t>
            </a:r>
          </a:p>
          <a:p>
            <a:pPr marL="0" indent="0">
              <a:buNone/>
            </a:pPr>
            <a:r>
              <a:rPr lang="pl-PL" dirty="0">
                <a:solidFill>
                  <a:schemeClr val="tx1"/>
                </a:solidFill>
                <a:latin typeface="Times New Roman" panose="02020603050405020304" pitchFamily="18" charset="0"/>
                <a:cs typeface="Times New Roman" panose="02020603050405020304" pitchFamily="18" charset="0"/>
              </a:rPr>
              <a:t> </a:t>
            </a:r>
            <a:r>
              <a:rPr lang="pl-PL" dirty="0" smtClean="0">
                <a:solidFill>
                  <a:schemeClr val="tx1"/>
                </a:solidFill>
                <a:latin typeface="Times New Roman" panose="02020603050405020304" pitchFamily="18" charset="0"/>
                <a:cs typeface="Times New Roman" panose="02020603050405020304" pitchFamily="18" charset="0"/>
              </a:rPr>
              <a:t>	Organizacją pracy </a:t>
            </a:r>
            <a:r>
              <a:rPr lang="pl-PL" dirty="0">
                <a:solidFill>
                  <a:schemeClr val="tx1"/>
                </a:solidFill>
                <a:latin typeface="Times New Roman" panose="02020603050405020304" pitchFamily="18" charset="0"/>
                <a:cs typeface="Times New Roman" panose="02020603050405020304" pitchFamily="18" charset="0"/>
              </a:rPr>
              <a:t>komisji lekarskich zajmuje się </a:t>
            </a:r>
            <a:r>
              <a:rPr lang="pl-PL" b="1" u="sng" dirty="0">
                <a:solidFill>
                  <a:schemeClr val="tx1"/>
                </a:solidFill>
                <a:latin typeface="Times New Roman" panose="02020603050405020304" pitchFamily="18" charset="0"/>
                <a:cs typeface="Times New Roman" panose="02020603050405020304" pitchFamily="18" charset="0"/>
              </a:rPr>
              <a:t>Przewodniczący komisji </a:t>
            </a:r>
            <a:r>
              <a:rPr lang="pl-PL" b="1" u="sng" dirty="0" smtClean="0">
                <a:solidFill>
                  <a:schemeClr val="tx1"/>
                </a:solidFill>
                <a:latin typeface="Times New Roman" panose="02020603050405020304" pitchFamily="18" charset="0"/>
                <a:cs typeface="Times New Roman" panose="02020603050405020304" pitchFamily="18" charset="0"/>
              </a:rPr>
              <a:t>lekarskich</a:t>
            </a:r>
            <a:r>
              <a:rPr lang="pl-PL" dirty="0" smtClean="0">
                <a:solidFill>
                  <a:schemeClr val="tx1"/>
                </a:solidFill>
                <a:latin typeface="Times New Roman" panose="02020603050405020304" pitchFamily="18" charset="0"/>
                <a:cs typeface="Times New Roman" panose="02020603050405020304" pitchFamily="18" charset="0"/>
              </a:rPr>
              <a:t>, który ponadto:</a:t>
            </a:r>
            <a:endParaRPr lang="pl-PL" dirty="0">
              <a:solidFill>
                <a:schemeClr val="tx1"/>
              </a:solidFill>
              <a:latin typeface="Times New Roman" panose="02020603050405020304" pitchFamily="18" charset="0"/>
              <a:cs typeface="Times New Roman" panose="02020603050405020304" pitchFamily="18" charset="0"/>
            </a:endParaRPr>
          </a:p>
          <a:p>
            <a:pPr lvl="0"/>
            <a:r>
              <a:rPr lang="pl-PL" dirty="0">
                <a:solidFill>
                  <a:schemeClr val="tx1"/>
                </a:solidFill>
                <a:latin typeface="Times New Roman" panose="02020603050405020304" pitchFamily="18" charset="0"/>
                <a:cs typeface="Times New Roman" panose="02020603050405020304" pitchFamily="18" charset="0"/>
              </a:rPr>
              <a:t>analizuje odwołania u</a:t>
            </a:r>
            <a:r>
              <a:rPr lang="pl-PL" dirty="0" smtClean="0">
                <a:solidFill>
                  <a:schemeClr val="tx1"/>
                </a:solidFill>
                <a:latin typeface="Times New Roman" panose="02020603050405020304" pitchFamily="18" charset="0"/>
                <a:cs typeface="Times New Roman" panose="02020603050405020304" pitchFamily="18" charset="0"/>
              </a:rPr>
              <a:t>bezpieczonych do </a:t>
            </a:r>
            <a:r>
              <a:rPr lang="pl-PL" dirty="0">
                <a:solidFill>
                  <a:schemeClr val="tx1"/>
                </a:solidFill>
                <a:latin typeface="Times New Roman" panose="02020603050405020304" pitchFamily="18" charset="0"/>
                <a:cs typeface="Times New Roman" panose="02020603050405020304" pitchFamily="18" charset="0"/>
              </a:rPr>
              <a:t>sądu wniesione od decyzji organu rentowego </a:t>
            </a:r>
            <a:r>
              <a:rPr lang="pl-PL" dirty="0" smtClean="0">
                <a:solidFill>
                  <a:schemeClr val="tx1"/>
                </a:solidFill>
                <a:latin typeface="Times New Roman" panose="02020603050405020304" pitchFamily="18" charset="0"/>
                <a:cs typeface="Times New Roman" panose="02020603050405020304" pitchFamily="18" charset="0"/>
              </a:rPr>
              <a:t>Zakładu, </a:t>
            </a:r>
            <a:r>
              <a:rPr lang="pl-PL" dirty="0">
                <a:solidFill>
                  <a:schemeClr val="tx1"/>
                </a:solidFill>
                <a:latin typeface="Times New Roman" panose="02020603050405020304" pitchFamily="18" charset="0"/>
                <a:cs typeface="Times New Roman" panose="02020603050405020304" pitchFamily="18" charset="0"/>
              </a:rPr>
              <a:t>wydanej na podstawie orzeczenia komisji lekarskiej, </a:t>
            </a:r>
            <a:r>
              <a:rPr lang="pl-PL" dirty="0" smtClean="0">
                <a:solidFill>
                  <a:schemeClr val="tx1"/>
                </a:solidFill>
                <a:latin typeface="Times New Roman" panose="02020603050405020304" pitchFamily="18" charset="0"/>
                <a:cs typeface="Times New Roman" panose="02020603050405020304" pitchFamily="18" charset="0"/>
              </a:rPr>
              <a:t>pod kątem </a:t>
            </a:r>
            <a:r>
              <a:rPr lang="pl-PL" dirty="0">
                <a:solidFill>
                  <a:schemeClr val="tx1"/>
                </a:solidFill>
                <a:latin typeface="Times New Roman" panose="02020603050405020304" pitchFamily="18" charset="0"/>
                <a:cs typeface="Times New Roman" panose="02020603050405020304" pitchFamily="18" charset="0"/>
              </a:rPr>
              <a:t>nowych okoliczności dotyczących niezdolności do pracy;</a:t>
            </a:r>
          </a:p>
          <a:p>
            <a:pPr lvl="0"/>
            <a:r>
              <a:rPr lang="pl-PL" dirty="0">
                <a:solidFill>
                  <a:schemeClr val="tx1"/>
                </a:solidFill>
                <a:latin typeface="Times New Roman" panose="02020603050405020304" pitchFamily="18" charset="0"/>
                <a:cs typeface="Times New Roman" panose="02020603050405020304" pitchFamily="18" charset="0"/>
              </a:rPr>
              <a:t>przedstawia stanowiska z zakresu orzecznictwa o niezdolności do pracy w sprawach w których toczy się sądowe postępowanie odwoławcze;  </a:t>
            </a:r>
          </a:p>
          <a:p>
            <a:pPr marL="0" indent="0">
              <a:buNone/>
            </a:pPr>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085880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nchor="b"/>
          <a:lstStyle/>
          <a:p>
            <a:r>
              <a:rPr lang="pl-PL" sz="1800" b="1" dirty="0">
                <a:effectLst/>
              </a:rPr>
              <a:t>Ustawa z 25 czerwca 1999r. o świadczeniach pieniężnych z ubezpieczenia społecznego w razie choroby i macierzyństwa </a:t>
            </a:r>
            <a:r>
              <a:rPr lang="pl-PL" sz="1800" b="1" dirty="0" smtClean="0">
                <a:effectLst/>
              </a:rPr>
              <a:t/>
            </a:r>
            <a:br>
              <a:rPr lang="pl-PL" sz="1800" b="1" dirty="0" smtClean="0">
                <a:effectLst/>
              </a:rPr>
            </a:br>
            <a:r>
              <a:rPr lang="pl-PL" sz="1800" b="1" dirty="0" smtClean="0">
                <a:effectLst/>
              </a:rPr>
              <a:t>( tj</a:t>
            </a:r>
            <a:r>
              <a:rPr lang="pl-PL" sz="1800" b="1" dirty="0">
                <a:effectLst/>
              </a:rPr>
              <a:t>. Dz. U. z </a:t>
            </a:r>
            <a:r>
              <a:rPr lang="pl-PL" sz="1800" b="1" dirty="0" smtClean="0">
                <a:effectLst/>
              </a:rPr>
              <a:t>2022 </a:t>
            </a:r>
            <a:r>
              <a:rPr lang="pl-PL" sz="1800" b="1" dirty="0">
                <a:effectLst/>
              </a:rPr>
              <a:t>poz. </a:t>
            </a:r>
            <a:r>
              <a:rPr lang="pl-PL" sz="1800" b="1" dirty="0" smtClean="0">
                <a:effectLst/>
              </a:rPr>
              <a:t>1732 ze zm. </a:t>
            </a:r>
            <a:r>
              <a:rPr lang="pl-PL" sz="1800" b="1" dirty="0">
                <a:effectLst/>
              </a:rPr>
              <a:t>)</a:t>
            </a:r>
            <a:br>
              <a:rPr lang="pl-PL" sz="1800" b="1" dirty="0">
                <a:effectLst/>
              </a:rPr>
            </a:br>
            <a:r>
              <a:rPr lang="pl-PL" sz="1800" dirty="0">
                <a:effectLst/>
              </a:rPr>
              <a:t/>
            </a:r>
            <a:br>
              <a:rPr lang="pl-PL" sz="1800" dirty="0">
                <a:effectLst/>
              </a:rPr>
            </a:br>
            <a:r>
              <a:rPr lang="pl-PL" sz="1800" b="1" dirty="0">
                <a:effectLst/>
              </a:rPr>
              <a:t>Rozporządzenie Ministra Pracy i Polityki Społecznej z 10 listopada 2015r. w sprawie trybu i sposobu orzekania o czasowej niezdolności do pracy, wystawiania zaświadczenia lekarskiego oraz trybu i sposobu sprostowania błędu w zaświadczeniu lekarskim ( Dz. U. poz. 2013 )</a:t>
            </a:r>
            <a:br>
              <a:rPr lang="pl-PL" sz="1800" b="1" dirty="0">
                <a:effectLst/>
              </a:rPr>
            </a:br>
            <a:endParaRPr lang="pl-PL" sz="1800" dirty="0"/>
          </a:p>
        </p:txBody>
      </p:sp>
    </p:spTree>
    <p:extLst>
      <p:ext uri="{BB962C8B-B14F-4D97-AF65-F5344CB8AC3E}">
        <p14:creationId xmlns:p14="http://schemas.microsoft.com/office/powerpoint/2010/main" val="3969640419"/>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484784"/>
            <a:ext cx="8229600" cy="4641379"/>
          </a:xfrm>
        </p:spPr>
        <p:txBody>
          <a:bodyPr>
            <a:normAutofit/>
          </a:bodyPr>
          <a:lstStyle/>
          <a:p>
            <a:pPr marL="0" indent="0" algn="just">
              <a:buNone/>
            </a:pPr>
            <a:r>
              <a:rPr lang="pl-PL" sz="2800" dirty="0" smtClean="0">
                <a:solidFill>
                  <a:schemeClr val="tx1"/>
                </a:solidFill>
                <a:latin typeface="Times New Roman" panose="02020603050405020304" pitchFamily="18" charset="0"/>
                <a:cs typeface="Times New Roman" panose="02020603050405020304" pitchFamily="18" charset="0"/>
              </a:rPr>
              <a:t>	Lekarzem </a:t>
            </a:r>
            <a:r>
              <a:rPr lang="pl-PL" sz="2800" dirty="0">
                <a:solidFill>
                  <a:schemeClr val="tx1"/>
                </a:solidFill>
                <a:latin typeface="Times New Roman" panose="02020603050405020304" pitchFamily="18" charset="0"/>
                <a:cs typeface="Times New Roman" panose="02020603050405020304" pitchFamily="18" charset="0"/>
              </a:rPr>
              <a:t>orzecznikiem lub członkiem komisji lekarskiej może być lekarz , który łącznie spełnia następujące warunki:</a:t>
            </a:r>
          </a:p>
          <a:p>
            <a:pPr lvl="0" algn="just"/>
            <a:r>
              <a:rPr lang="pl-PL" sz="2800" dirty="0">
                <a:solidFill>
                  <a:schemeClr val="tx1"/>
                </a:solidFill>
                <a:latin typeface="Times New Roman" panose="02020603050405020304" pitchFamily="18" charset="0"/>
                <a:cs typeface="Times New Roman" panose="02020603050405020304" pitchFamily="18" charset="0"/>
              </a:rPr>
              <a:t>jest specjalistą, w szczególności w zakresie następujących dziedzin medycyny: chorób wewnętrznych, chirurgii, neurologii, psychiatrii, medycyny pracy, medycyny społecznej;</a:t>
            </a:r>
          </a:p>
          <a:p>
            <a:pPr lvl="0" algn="just"/>
            <a:r>
              <a:rPr lang="pl-PL" sz="2800" dirty="0">
                <a:solidFill>
                  <a:schemeClr val="tx1"/>
                </a:solidFill>
                <a:latin typeface="Times New Roman" panose="02020603050405020304" pitchFamily="18" charset="0"/>
                <a:cs typeface="Times New Roman" panose="02020603050405020304" pitchFamily="18" charset="0"/>
              </a:rPr>
              <a:t>odbył przeszkolenie w zakresie ustalonym przez Prezesa Zakładu. </a:t>
            </a:r>
          </a:p>
          <a:p>
            <a:pPr marL="0" indent="0">
              <a:buNone/>
            </a:pPr>
            <a:endParaRPr lang="pl-PL"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2191357"/>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620688"/>
            <a:ext cx="8229600" cy="5505475"/>
          </a:xfrm>
        </p:spPr>
        <p:txBody>
          <a:bodyPr>
            <a:normAutofit fontScale="77500" lnSpcReduction="20000"/>
          </a:bodyPr>
          <a:lstStyle/>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	Bezpośredni </a:t>
            </a:r>
            <a:r>
              <a:rPr lang="pl-PL" dirty="0">
                <a:solidFill>
                  <a:schemeClr val="tx1"/>
                </a:solidFill>
                <a:latin typeface="Times New Roman" panose="02020603050405020304" pitchFamily="18" charset="0"/>
                <a:cs typeface="Times New Roman" panose="02020603050405020304" pitchFamily="18" charset="0"/>
              </a:rPr>
              <a:t>nadzór nad wykonywaniem orzekania o niezdolności do pracy przez lekarzy orzeczników w oddziale </a:t>
            </a:r>
            <a:r>
              <a:rPr lang="pl-PL" b="1" u="sng" dirty="0">
                <a:solidFill>
                  <a:schemeClr val="tx1"/>
                </a:solidFill>
                <a:latin typeface="Times New Roman" panose="02020603050405020304" pitchFamily="18" charset="0"/>
                <a:cs typeface="Times New Roman" panose="02020603050405020304" pitchFamily="18" charset="0"/>
              </a:rPr>
              <a:t>Prezes Zakładu </a:t>
            </a:r>
            <a:r>
              <a:rPr lang="pl-PL" dirty="0">
                <a:solidFill>
                  <a:schemeClr val="tx1"/>
                </a:solidFill>
                <a:latin typeface="Times New Roman" panose="02020603050405020304" pitchFamily="18" charset="0"/>
                <a:cs typeface="Times New Roman" panose="02020603050405020304" pitchFamily="18" charset="0"/>
              </a:rPr>
              <a:t>wykonuje za pośrednictwem </a:t>
            </a:r>
            <a:r>
              <a:rPr lang="pl-PL" b="1" u="sng" dirty="0">
                <a:solidFill>
                  <a:schemeClr val="tx1"/>
                </a:solidFill>
                <a:latin typeface="Times New Roman" panose="02020603050405020304" pitchFamily="18" charset="0"/>
                <a:cs typeface="Times New Roman" panose="02020603050405020304" pitchFamily="18" charset="0"/>
              </a:rPr>
              <a:t>Głównego lekarza </a:t>
            </a:r>
            <a:r>
              <a:rPr lang="pl-PL" b="1" u="sng" dirty="0" smtClean="0">
                <a:solidFill>
                  <a:schemeClr val="tx1"/>
                </a:solidFill>
                <a:latin typeface="Times New Roman" panose="02020603050405020304" pitchFamily="18" charset="0"/>
                <a:cs typeface="Times New Roman" panose="02020603050405020304" pitchFamily="18" charset="0"/>
              </a:rPr>
              <a:t>orzecznika </a:t>
            </a:r>
            <a:r>
              <a:rPr lang="pl-PL" dirty="0">
                <a:solidFill>
                  <a:schemeClr val="tx1"/>
                </a:solidFill>
                <a:latin typeface="Times New Roman" panose="02020603050405020304" pitchFamily="18" charset="0"/>
                <a:cs typeface="Times New Roman" panose="02020603050405020304" pitchFamily="18" charset="0"/>
              </a:rPr>
              <a:t>Oddziału i obejmuje w szczególności</a:t>
            </a:r>
            <a:r>
              <a:rPr lang="pl-PL" dirty="0" smtClean="0">
                <a:solidFill>
                  <a:schemeClr val="tx1"/>
                </a:solidFill>
                <a:latin typeface="Times New Roman" panose="02020603050405020304" pitchFamily="18" charset="0"/>
                <a:cs typeface="Times New Roman" panose="02020603050405020304" pitchFamily="18" charset="0"/>
              </a:rPr>
              <a:t>:</a:t>
            </a:r>
          </a:p>
          <a:p>
            <a:pPr marL="0" indent="0" algn="just">
              <a:buNone/>
            </a:pPr>
            <a:endParaRPr lang="pl-PL" dirty="0">
              <a:solidFill>
                <a:schemeClr val="tx1"/>
              </a:solidFill>
              <a:latin typeface="Times New Roman" panose="02020603050405020304" pitchFamily="18" charset="0"/>
              <a:cs typeface="Times New Roman" panose="02020603050405020304" pitchFamily="18" charset="0"/>
            </a:endParaRPr>
          </a:p>
          <a:p>
            <a:pPr lvl="0" algn="just"/>
            <a:r>
              <a:rPr lang="pl-PL" sz="2300" dirty="0">
                <a:solidFill>
                  <a:schemeClr val="tx1"/>
                </a:solidFill>
                <a:latin typeface="Times New Roman" panose="02020603050405020304" pitchFamily="18" charset="0"/>
                <a:cs typeface="Times New Roman" panose="02020603050405020304" pitchFamily="18" charset="0"/>
              </a:rPr>
              <a:t>kontrolę w zakresie prawidłowości gromadzenia dokumentacji niezbędnej do wydana orzeczenia przez lekarza orzecznika;</a:t>
            </a:r>
          </a:p>
          <a:p>
            <a:pPr lvl="0" algn="just"/>
            <a:r>
              <a:rPr lang="pl-PL" sz="2300" dirty="0">
                <a:solidFill>
                  <a:schemeClr val="tx1"/>
                </a:solidFill>
                <a:latin typeface="Times New Roman" panose="02020603050405020304" pitchFamily="18" charset="0"/>
                <a:cs typeface="Times New Roman" panose="02020603050405020304" pitchFamily="18" charset="0"/>
              </a:rPr>
              <a:t>kontrolę orzeczeń lekarzy orzeczników pod względem merytorycznym i formalnym;</a:t>
            </a:r>
          </a:p>
          <a:p>
            <a:pPr lvl="0" algn="just"/>
            <a:r>
              <a:rPr lang="pl-PL" sz="2300" dirty="0">
                <a:solidFill>
                  <a:schemeClr val="tx1"/>
                </a:solidFill>
                <a:latin typeface="Times New Roman" panose="02020603050405020304" pitchFamily="18" charset="0"/>
                <a:cs typeface="Times New Roman" panose="02020603050405020304" pitchFamily="18" charset="0"/>
              </a:rPr>
              <a:t>przedstawienie naczelnemu lekarzowi Zakładu wniosków dotyczących odrzuceń lekarzy orzeczników, co do których istnieje uzasadnione podejrzenie braku ich zgodności ze stanem faktycznym lub zasadami orzecznictwa o niezdolności do pracy;</a:t>
            </a:r>
          </a:p>
          <a:p>
            <a:pPr lvl="0" algn="just"/>
            <a:r>
              <a:rPr lang="pl-PL" sz="2300" dirty="0">
                <a:solidFill>
                  <a:schemeClr val="tx1"/>
                </a:solidFill>
                <a:latin typeface="Times New Roman" panose="02020603050405020304" pitchFamily="18" charset="0"/>
                <a:cs typeface="Times New Roman" panose="02020603050405020304" pitchFamily="18" charset="0"/>
              </a:rPr>
              <a:t>analizę </a:t>
            </a:r>
            <a:r>
              <a:rPr lang="pl-PL" sz="2300" dirty="0" err="1">
                <a:solidFill>
                  <a:schemeClr val="tx1"/>
                </a:solidFill>
                <a:latin typeface="Times New Roman" panose="02020603050405020304" pitchFamily="18" charset="0"/>
                <a:cs typeface="Times New Roman" panose="02020603050405020304" pitchFamily="18" charset="0"/>
              </a:rPr>
              <a:t>odwołań</a:t>
            </a:r>
            <a:r>
              <a:rPr lang="pl-PL" sz="2300" dirty="0">
                <a:solidFill>
                  <a:schemeClr val="tx1"/>
                </a:solidFill>
                <a:latin typeface="Times New Roman" panose="02020603050405020304" pitchFamily="18" charset="0"/>
                <a:cs typeface="Times New Roman" panose="02020603050405020304" pitchFamily="18" charset="0"/>
              </a:rPr>
              <a:t> do sądu wniesionych od decyzji organu rentowego Zakładu, w celu stwierdzenia, czy w odwołaniu nie wskazano nowych okoliczności dotyczących niezdolności do pracy;</a:t>
            </a:r>
          </a:p>
          <a:p>
            <a:pPr lvl="0" algn="just"/>
            <a:r>
              <a:rPr lang="pl-PL" sz="2300" dirty="0">
                <a:solidFill>
                  <a:schemeClr val="tx1"/>
                </a:solidFill>
                <a:latin typeface="Times New Roman" panose="02020603050405020304" pitchFamily="18" charset="0"/>
                <a:cs typeface="Times New Roman" panose="02020603050405020304" pitchFamily="18" charset="0"/>
              </a:rPr>
              <a:t>przedstawianie stanowiska z zakresu orzecznictwa o niezdolności do pracy w sprawach w których toczy się sądowe postępowanie odwoławcze;  </a:t>
            </a:r>
          </a:p>
          <a:p>
            <a:pPr lvl="0" algn="just"/>
            <a:r>
              <a:rPr lang="pl-PL" sz="2300" dirty="0">
                <a:solidFill>
                  <a:schemeClr val="tx1"/>
                </a:solidFill>
                <a:latin typeface="Times New Roman" panose="02020603050405020304" pitchFamily="18" charset="0"/>
                <a:cs typeface="Times New Roman" panose="02020603050405020304" pitchFamily="18" charset="0"/>
              </a:rPr>
              <a:t>prowadzenie szkoleń lekarzy orzeczników  w zakresie orzecznictwa o niezdolności do pracy;</a:t>
            </a:r>
          </a:p>
          <a:p>
            <a:pPr lvl="0" algn="just"/>
            <a:r>
              <a:rPr lang="pl-PL" sz="2300" dirty="0">
                <a:solidFill>
                  <a:schemeClr val="tx1"/>
                </a:solidFill>
                <a:latin typeface="Times New Roman" panose="02020603050405020304" pitchFamily="18" charset="0"/>
                <a:cs typeface="Times New Roman" panose="02020603050405020304" pitchFamily="18" charset="0"/>
              </a:rPr>
              <a:t>sprawdzanie i stwierdzanie kwalifikacji lekarzy orzeczników w zakresie orzecznictwa o niezdolności do pracy.</a:t>
            </a:r>
          </a:p>
          <a:p>
            <a:pPr marL="0" indent="0" algn="just">
              <a:buNone/>
            </a:pPr>
            <a:endParaRPr lang="pl-PL" sz="23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98210948"/>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052736"/>
            <a:ext cx="8229600" cy="5073427"/>
          </a:xfrm>
        </p:spPr>
        <p:txBody>
          <a:bodyPr>
            <a:normAutofit fontScale="62500" lnSpcReduction="20000"/>
          </a:bodyPr>
          <a:lstStyle/>
          <a:p>
            <a:pPr marL="0" indent="0" algn="ctr">
              <a:buNone/>
            </a:pPr>
            <a:r>
              <a:rPr lang="pl-PL" sz="4500" b="1"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Wypadki przy pracy, choroba zawodowa  </a:t>
            </a:r>
          </a:p>
          <a:p>
            <a:pPr marL="0" indent="0" algn="ctr">
              <a:buNone/>
            </a:pPr>
            <a:r>
              <a:rPr lang="pl-PL" sz="4500" b="1"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procentowy uszczerbek na zdrowiu</a:t>
            </a:r>
          </a:p>
          <a:p>
            <a:endParaRPr lang="pl-PL" sz="4500" b="1" i="1" dirty="0" smtClean="0">
              <a:latin typeface="Times New Roman" panose="02020603050405020304" pitchFamily="18" charset="0"/>
              <a:cs typeface="Times New Roman" panose="02020603050405020304" pitchFamily="18" charset="0"/>
            </a:endParaRPr>
          </a:p>
          <a:p>
            <a:pPr marL="0" indent="0">
              <a:buNone/>
            </a:pPr>
            <a:r>
              <a:rPr lang="pl-PL" b="1" i="1" dirty="0" smtClean="0">
                <a:latin typeface="Times New Roman" panose="02020603050405020304" pitchFamily="18" charset="0"/>
                <a:cs typeface="Times New Roman" panose="02020603050405020304" pitchFamily="18" charset="0"/>
              </a:rPr>
              <a:t> </a:t>
            </a:r>
            <a:r>
              <a:rPr lang="pl-PL" dirty="0" smtClean="0">
                <a:latin typeface="Times New Roman" panose="02020603050405020304" pitchFamily="18" charset="0"/>
                <a:cs typeface="Times New Roman" panose="02020603050405020304" pitchFamily="18" charset="0"/>
              </a:rPr>
              <a:t> </a:t>
            </a:r>
          </a:p>
          <a:p>
            <a:pPr marL="0" indent="0" algn="just">
              <a:buNone/>
            </a:pPr>
            <a:r>
              <a:rPr lang="pl-PL" b="1" dirty="0" smtClean="0">
                <a:solidFill>
                  <a:schemeClr val="tx1"/>
                </a:solidFill>
                <a:latin typeface="Times New Roman" panose="02020603050405020304" pitchFamily="18" charset="0"/>
                <a:cs typeface="Times New Roman" panose="02020603050405020304" pitchFamily="18" charset="0"/>
              </a:rPr>
              <a:t>art</a:t>
            </a:r>
            <a:r>
              <a:rPr lang="pl-PL" b="1" dirty="0">
                <a:solidFill>
                  <a:schemeClr val="tx1"/>
                </a:solidFill>
                <a:latin typeface="Times New Roman" panose="02020603050405020304" pitchFamily="18" charset="0"/>
                <a:cs typeface="Times New Roman" panose="02020603050405020304" pitchFamily="18" charset="0"/>
              </a:rPr>
              <a:t>. 234 – 237 Kodeksu  pracy z 26 czerwca 1974 r. ( </a:t>
            </a:r>
            <a:r>
              <a:rPr lang="pl-PL" b="1" dirty="0" smtClean="0">
                <a:solidFill>
                  <a:schemeClr val="tx1"/>
                </a:solidFill>
                <a:latin typeface="Times New Roman" panose="02020603050405020304" pitchFamily="18" charset="0"/>
                <a:cs typeface="Times New Roman" panose="02020603050405020304" pitchFamily="18" charset="0"/>
              </a:rPr>
              <a:t>tj</a:t>
            </a:r>
            <a:r>
              <a:rPr lang="pl-PL" b="1" dirty="0">
                <a:solidFill>
                  <a:schemeClr val="tx1"/>
                </a:solidFill>
                <a:latin typeface="Times New Roman" panose="02020603050405020304" pitchFamily="18" charset="0"/>
                <a:cs typeface="Times New Roman" panose="02020603050405020304" pitchFamily="18" charset="0"/>
              </a:rPr>
              <a:t>. Dz. U. z </a:t>
            </a:r>
            <a:r>
              <a:rPr lang="pl-PL" b="1" dirty="0" smtClean="0">
                <a:solidFill>
                  <a:schemeClr val="tx1"/>
                </a:solidFill>
                <a:latin typeface="Times New Roman" panose="02020603050405020304" pitchFamily="18" charset="0"/>
                <a:cs typeface="Times New Roman" panose="02020603050405020304" pitchFamily="18" charset="0"/>
              </a:rPr>
              <a:t>2023 </a:t>
            </a:r>
            <a:r>
              <a:rPr lang="pl-PL" b="1" dirty="0">
                <a:solidFill>
                  <a:schemeClr val="tx1"/>
                </a:solidFill>
                <a:latin typeface="Times New Roman" panose="02020603050405020304" pitchFamily="18" charset="0"/>
                <a:cs typeface="Times New Roman" panose="02020603050405020304" pitchFamily="18" charset="0"/>
              </a:rPr>
              <a:t>poz. </a:t>
            </a:r>
            <a:r>
              <a:rPr lang="pl-PL" b="1" dirty="0" smtClean="0">
                <a:solidFill>
                  <a:schemeClr val="tx1"/>
                </a:solidFill>
                <a:latin typeface="Times New Roman" panose="02020603050405020304" pitchFamily="18" charset="0"/>
                <a:cs typeface="Times New Roman" panose="02020603050405020304" pitchFamily="18" charset="0"/>
              </a:rPr>
              <a:t>1465 ).</a:t>
            </a:r>
          </a:p>
          <a:p>
            <a:pPr marL="0" indent="0" algn="just">
              <a:buNone/>
            </a:pPr>
            <a:r>
              <a:rPr lang="pl-PL" b="1" dirty="0" smtClean="0">
                <a:solidFill>
                  <a:schemeClr val="tx1"/>
                </a:solidFill>
                <a:latin typeface="Times New Roman" panose="02020603050405020304" pitchFamily="18" charset="0"/>
                <a:cs typeface="Times New Roman" panose="02020603050405020304" pitchFamily="18" charset="0"/>
              </a:rPr>
              <a:t> </a:t>
            </a:r>
            <a:endParaRPr lang="pl-PL" b="1" dirty="0">
              <a:solidFill>
                <a:schemeClr val="tx1"/>
              </a:solidFill>
              <a:latin typeface="Times New Roman" panose="02020603050405020304" pitchFamily="18" charset="0"/>
              <a:cs typeface="Times New Roman" panose="02020603050405020304" pitchFamily="18" charset="0"/>
            </a:endParaRPr>
          </a:p>
          <a:p>
            <a:pPr marL="0" indent="0" algn="just">
              <a:buNone/>
            </a:pPr>
            <a:r>
              <a:rPr lang="pl-PL" b="1" dirty="0">
                <a:solidFill>
                  <a:schemeClr val="tx1"/>
                </a:solidFill>
                <a:latin typeface="Times New Roman" panose="02020603050405020304" pitchFamily="18" charset="0"/>
                <a:cs typeface="Times New Roman" panose="02020603050405020304" pitchFamily="18" charset="0"/>
              </a:rPr>
              <a:t>Rozporządzenie Rady Ministrów z 1 lipca 2009r. w sprawie ustalania okoliczności i przyczyn wypadków przy pracy ( Dz. U. Nr 105 poz. 870 </a:t>
            </a:r>
            <a:r>
              <a:rPr lang="pl-PL" b="1" dirty="0" smtClean="0">
                <a:solidFill>
                  <a:schemeClr val="tx1"/>
                </a:solidFill>
                <a:latin typeface="Times New Roman" panose="02020603050405020304" pitchFamily="18" charset="0"/>
                <a:cs typeface="Times New Roman" panose="02020603050405020304" pitchFamily="18" charset="0"/>
              </a:rPr>
              <a:t>)</a:t>
            </a:r>
          </a:p>
          <a:p>
            <a:pPr marL="0" indent="0" algn="just">
              <a:buNone/>
            </a:pPr>
            <a:endParaRPr lang="pl-PL" b="1" dirty="0">
              <a:solidFill>
                <a:schemeClr val="tx1"/>
              </a:solidFill>
              <a:latin typeface="Times New Roman" panose="02020603050405020304" pitchFamily="18" charset="0"/>
              <a:cs typeface="Times New Roman" panose="02020603050405020304" pitchFamily="18" charset="0"/>
            </a:endParaRPr>
          </a:p>
          <a:p>
            <a:pPr marL="0" indent="0" algn="just">
              <a:buNone/>
            </a:pPr>
            <a:r>
              <a:rPr lang="pl-PL" b="1" dirty="0">
                <a:solidFill>
                  <a:schemeClr val="tx1"/>
                </a:solidFill>
                <a:latin typeface="Times New Roman" panose="02020603050405020304" pitchFamily="18" charset="0"/>
                <a:cs typeface="Times New Roman" panose="02020603050405020304" pitchFamily="18" charset="0"/>
              </a:rPr>
              <a:t>Ustawa o ubezpieczeniu społecznym z tytułu wypadków przy pracy i chorób </a:t>
            </a:r>
            <a:r>
              <a:rPr lang="pl-PL" b="1" dirty="0" smtClean="0">
                <a:solidFill>
                  <a:schemeClr val="tx1"/>
                </a:solidFill>
                <a:latin typeface="Times New Roman" panose="02020603050405020304" pitchFamily="18" charset="0"/>
                <a:cs typeface="Times New Roman" panose="02020603050405020304" pitchFamily="18" charset="0"/>
              </a:rPr>
              <a:t>zawodowych z </a:t>
            </a:r>
            <a:r>
              <a:rPr lang="pl-PL" b="1" dirty="0">
                <a:solidFill>
                  <a:schemeClr val="tx1"/>
                </a:solidFill>
                <a:latin typeface="Times New Roman" panose="02020603050405020304" pitchFamily="18" charset="0"/>
                <a:cs typeface="Times New Roman" panose="02020603050405020304" pitchFamily="18" charset="0"/>
              </a:rPr>
              <a:t>30 października 2002r. ( </a:t>
            </a:r>
            <a:r>
              <a:rPr lang="pl-PL" b="1" dirty="0" smtClean="0">
                <a:solidFill>
                  <a:schemeClr val="tx1"/>
                </a:solidFill>
                <a:latin typeface="Times New Roman" panose="02020603050405020304" pitchFamily="18" charset="0"/>
                <a:cs typeface="Times New Roman" panose="02020603050405020304" pitchFamily="18" charset="0"/>
              </a:rPr>
              <a:t>tj. </a:t>
            </a:r>
            <a:r>
              <a:rPr lang="pl-PL" b="1" dirty="0">
                <a:solidFill>
                  <a:schemeClr val="tx1"/>
                </a:solidFill>
                <a:latin typeface="Times New Roman" panose="02020603050405020304" pitchFamily="18" charset="0"/>
                <a:cs typeface="Times New Roman" panose="02020603050405020304" pitchFamily="18" charset="0"/>
              </a:rPr>
              <a:t>Dz. U. z </a:t>
            </a:r>
            <a:r>
              <a:rPr lang="pl-PL" b="1" dirty="0" smtClean="0">
                <a:solidFill>
                  <a:schemeClr val="tx1"/>
                </a:solidFill>
                <a:latin typeface="Times New Roman" panose="02020603050405020304" pitchFamily="18" charset="0"/>
                <a:cs typeface="Times New Roman" panose="02020603050405020304" pitchFamily="18" charset="0"/>
              </a:rPr>
              <a:t>2022 </a:t>
            </a:r>
            <a:r>
              <a:rPr lang="pl-PL" b="1" dirty="0">
                <a:solidFill>
                  <a:schemeClr val="tx1"/>
                </a:solidFill>
                <a:latin typeface="Times New Roman" panose="02020603050405020304" pitchFamily="18" charset="0"/>
                <a:cs typeface="Times New Roman" panose="02020603050405020304" pitchFamily="18" charset="0"/>
              </a:rPr>
              <a:t>poz. </a:t>
            </a:r>
            <a:r>
              <a:rPr lang="pl-PL" b="1" dirty="0" smtClean="0">
                <a:solidFill>
                  <a:schemeClr val="tx1"/>
                </a:solidFill>
                <a:latin typeface="Times New Roman" panose="02020603050405020304" pitchFamily="18" charset="0"/>
                <a:cs typeface="Times New Roman" panose="02020603050405020304" pitchFamily="18" charset="0"/>
              </a:rPr>
              <a:t>2189 </a:t>
            </a:r>
            <a:r>
              <a:rPr lang="pl-PL" b="1" dirty="0">
                <a:solidFill>
                  <a:schemeClr val="tx1"/>
                </a:solidFill>
                <a:latin typeface="Times New Roman" panose="02020603050405020304" pitchFamily="18" charset="0"/>
                <a:cs typeface="Times New Roman" panose="02020603050405020304" pitchFamily="18" charset="0"/>
              </a:rPr>
              <a:t>)</a:t>
            </a:r>
          </a:p>
          <a:p>
            <a:pPr algn="just"/>
            <a:endParaRPr lang="pl-PL" b="1" dirty="0">
              <a:solidFill>
                <a:schemeClr val="tx1"/>
              </a:solidFill>
              <a:latin typeface="Times New Roman" panose="02020603050405020304" pitchFamily="18" charset="0"/>
              <a:cs typeface="Times New Roman" panose="02020603050405020304" pitchFamily="18" charset="0"/>
            </a:endParaRPr>
          </a:p>
          <a:p>
            <a:pPr marL="0" indent="0" algn="just">
              <a:buNone/>
            </a:pPr>
            <a:r>
              <a:rPr lang="pl-PL" b="1" dirty="0">
                <a:solidFill>
                  <a:schemeClr val="tx1"/>
                </a:solidFill>
                <a:latin typeface="Times New Roman" panose="02020603050405020304" pitchFamily="18" charset="0"/>
                <a:cs typeface="Times New Roman" panose="02020603050405020304" pitchFamily="18" charset="0"/>
              </a:rPr>
              <a:t>Rozporządzenie Ministra Pracy i Polityki Społecznej  z 18 grudnia 2002r. w sprawie szczegółowych zasad orzekania o stałym lub długotrwałym uszczerbku na zdrowiu, trybu postępowania przy ustalaniu tego uszczerbku oraz postępowania o wypłatę jednorazowego odszkodowania</a:t>
            </a:r>
          </a:p>
          <a:p>
            <a:pPr marL="0" indent="0" algn="just">
              <a:buNone/>
            </a:pPr>
            <a:r>
              <a:rPr lang="pl-PL" b="1" dirty="0">
                <a:solidFill>
                  <a:schemeClr val="tx1"/>
                </a:solidFill>
                <a:latin typeface="Times New Roman" panose="02020603050405020304" pitchFamily="18" charset="0"/>
                <a:cs typeface="Times New Roman" panose="02020603050405020304" pitchFamily="18" charset="0"/>
              </a:rPr>
              <a:t>( </a:t>
            </a:r>
            <a:r>
              <a:rPr lang="pl-PL" b="1" dirty="0" smtClean="0">
                <a:solidFill>
                  <a:schemeClr val="tx1"/>
                </a:solidFill>
                <a:latin typeface="Times New Roman" panose="02020603050405020304" pitchFamily="18" charset="0"/>
                <a:cs typeface="Times New Roman" panose="02020603050405020304" pitchFamily="18" charset="0"/>
              </a:rPr>
              <a:t>tj. </a:t>
            </a:r>
            <a:r>
              <a:rPr lang="pl-PL" b="1" dirty="0">
                <a:solidFill>
                  <a:schemeClr val="tx1"/>
                </a:solidFill>
                <a:latin typeface="Times New Roman" panose="02020603050405020304" pitchFamily="18" charset="0"/>
                <a:cs typeface="Times New Roman" panose="02020603050405020304" pitchFamily="18" charset="0"/>
              </a:rPr>
              <a:t>Dz. U. z </a:t>
            </a:r>
            <a:r>
              <a:rPr lang="pl-PL" b="1" dirty="0" smtClean="0">
                <a:solidFill>
                  <a:schemeClr val="tx1"/>
                </a:solidFill>
                <a:latin typeface="Times New Roman" panose="02020603050405020304" pitchFamily="18" charset="0"/>
                <a:cs typeface="Times New Roman" panose="02020603050405020304" pitchFamily="18" charset="0"/>
              </a:rPr>
              <a:t>2020 </a:t>
            </a:r>
            <a:r>
              <a:rPr lang="pl-PL" b="1" dirty="0">
                <a:solidFill>
                  <a:schemeClr val="tx1"/>
                </a:solidFill>
                <a:latin typeface="Times New Roman" panose="02020603050405020304" pitchFamily="18" charset="0"/>
                <a:cs typeface="Times New Roman" panose="02020603050405020304" pitchFamily="18" charset="0"/>
              </a:rPr>
              <a:t>poz. 233 </a:t>
            </a:r>
            <a:r>
              <a:rPr lang="pl-PL" b="1" dirty="0" smtClean="0">
                <a:solidFill>
                  <a:schemeClr val="tx1"/>
                </a:solidFill>
                <a:latin typeface="Times New Roman" panose="02020603050405020304" pitchFamily="18" charset="0"/>
                <a:cs typeface="Times New Roman" panose="02020603050405020304" pitchFamily="18" charset="0"/>
              </a:rPr>
              <a:t>)</a:t>
            </a:r>
          </a:p>
          <a:p>
            <a:pPr marL="0" indent="0" algn="just">
              <a:buNone/>
            </a:pPr>
            <a:endParaRPr lang="pl-PL" b="1" dirty="0">
              <a:solidFill>
                <a:schemeClr val="tx1"/>
              </a:solidFill>
              <a:latin typeface="Times New Roman" panose="02020603050405020304" pitchFamily="18" charset="0"/>
              <a:cs typeface="Times New Roman" panose="02020603050405020304" pitchFamily="18" charset="0"/>
            </a:endParaRPr>
          </a:p>
          <a:p>
            <a:pPr marL="0" indent="0" algn="just">
              <a:buNone/>
            </a:pPr>
            <a:r>
              <a:rPr lang="pl-PL" b="1" dirty="0" smtClean="0">
                <a:solidFill>
                  <a:schemeClr val="tx1"/>
                </a:solidFill>
                <a:latin typeface="Times New Roman" panose="02020603050405020304" pitchFamily="18" charset="0"/>
                <a:cs typeface="Times New Roman" panose="02020603050405020304" pitchFamily="18" charset="0"/>
              </a:rPr>
              <a:t>Rozporządzenie </a:t>
            </a:r>
            <a:r>
              <a:rPr lang="pl-PL" b="1" dirty="0">
                <a:solidFill>
                  <a:schemeClr val="tx1"/>
                </a:solidFill>
                <a:latin typeface="Times New Roman" panose="02020603050405020304" pitchFamily="18" charset="0"/>
                <a:cs typeface="Times New Roman" panose="02020603050405020304" pitchFamily="18" charset="0"/>
              </a:rPr>
              <a:t>Ministra Gospodarki, Pracy i Polityki Społecznej z 10kwietnia 2003r w sprawie dokonywania rozliczeń kosztów badań niezbędnych do ustalenia zawartości alkoholu, środków odurzających lub substancji psychotropowych w organizmie ( </a:t>
            </a:r>
            <a:r>
              <a:rPr lang="pl-PL" b="1" dirty="0" smtClean="0">
                <a:solidFill>
                  <a:schemeClr val="tx1"/>
                </a:solidFill>
                <a:latin typeface="Times New Roman" panose="02020603050405020304" pitchFamily="18" charset="0"/>
                <a:cs typeface="Times New Roman" panose="02020603050405020304" pitchFamily="18" charset="0"/>
              </a:rPr>
              <a:t>tj</a:t>
            </a:r>
            <a:r>
              <a:rPr lang="pl-PL" b="1" dirty="0">
                <a:solidFill>
                  <a:schemeClr val="tx1"/>
                </a:solidFill>
                <a:latin typeface="Times New Roman" panose="02020603050405020304" pitchFamily="18" charset="0"/>
                <a:cs typeface="Times New Roman" panose="02020603050405020304" pitchFamily="18" charset="0"/>
              </a:rPr>
              <a:t>. Dz. U. z 2014 poz. 305 ) </a:t>
            </a:r>
          </a:p>
          <a:p>
            <a:pPr algn="just"/>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26279441"/>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052736"/>
            <a:ext cx="8229600" cy="5073427"/>
          </a:xfrm>
        </p:spPr>
        <p:txBody>
          <a:bodyPr>
            <a:normAutofit/>
          </a:bodyPr>
          <a:lstStyle/>
          <a:p>
            <a:pPr marL="0" indent="0">
              <a:buNone/>
            </a:pPr>
            <a:r>
              <a:rPr lang="pl-PL" dirty="0" smtClean="0">
                <a:solidFill>
                  <a:schemeClr val="tx1"/>
                </a:solidFill>
                <a:latin typeface="Times New Roman" panose="02020603050405020304" pitchFamily="18" charset="0"/>
                <a:cs typeface="Times New Roman" panose="02020603050405020304" pitchFamily="18" charset="0"/>
              </a:rPr>
              <a:t>	Za </a:t>
            </a:r>
            <a:r>
              <a:rPr lang="pl-PL" b="1" u="sng" dirty="0">
                <a:solidFill>
                  <a:schemeClr val="tx1"/>
                </a:solidFill>
                <a:latin typeface="Times New Roman" panose="02020603050405020304" pitchFamily="18" charset="0"/>
                <a:cs typeface="Times New Roman" panose="02020603050405020304" pitchFamily="18" charset="0"/>
              </a:rPr>
              <a:t>wypadek przy pracy </a:t>
            </a:r>
            <a:r>
              <a:rPr lang="pl-PL" dirty="0">
                <a:solidFill>
                  <a:schemeClr val="tx1"/>
                </a:solidFill>
                <a:latin typeface="Times New Roman" panose="02020603050405020304" pitchFamily="18" charset="0"/>
                <a:cs typeface="Times New Roman" panose="02020603050405020304" pitchFamily="18" charset="0"/>
              </a:rPr>
              <a:t>uważa się </a:t>
            </a:r>
            <a:r>
              <a:rPr lang="pl-PL" dirty="0" smtClean="0">
                <a:solidFill>
                  <a:schemeClr val="tx1"/>
                </a:solidFill>
                <a:latin typeface="Times New Roman" panose="02020603050405020304" pitchFamily="18" charset="0"/>
                <a:cs typeface="Times New Roman" panose="02020603050405020304" pitchFamily="18" charset="0"/>
              </a:rPr>
              <a:t>nagłe zdarzenie:</a:t>
            </a:r>
            <a:endParaRPr lang="pl-PL" b="1" dirty="0">
              <a:solidFill>
                <a:schemeClr val="tx1"/>
              </a:solidFill>
              <a:latin typeface="Times New Roman" panose="02020603050405020304" pitchFamily="18" charset="0"/>
              <a:cs typeface="Times New Roman" panose="02020603050405020304" pitchFamily="18" charset="0"/>
            </a:endParaRPr>
          </a:p>
          <a:p>
            <a:pPr marL="0" lvl="0" indent="0">
              <a:buNone/>
            </a:pPr>
            <a:r>
              <a:rPr lang="pl-PL" dirty="0">
                <a:solidFill>
                  <a:schemeClr val="tx1"/>
                </a:solidFill>
                <a:latin typeface="Times New Roman" panose="02020603050405020304" pitchFamily="18" charset="0"/>
                <a:cs typeface="Times New Roman" panose="02020603050405020304" pitchFamily="18" charset="0"/>
              </a:rPr>
              <a:t>wywołane przyczyną </a:t>
            </a:r>
            <a:r>
              <a:rPr lang="pl-PL" dirty="0" smtClean="0">
                <a:solidFill>
                  <a:schemeClr val="tx1"/>
                </a:solidFill>
                <a:latin typeface="Times New Roman" panose="02020603050405020304" pitchFamily="18" charset="0"/>
                <a:cs typeface="Times New Roman" panose="02020603050405020304" pitchFamily="18" charset="0"/>
              </a:rPr>
              <a:t>zewnętrzną, powodujące </a:t>
            </a:r>
            <a:r>
              <a:rPr lang="pl-PL" dirty="0">
                <a:solidFill>
                  <a:schemeClr val="tx1"/>
                </a:solidFill>
                <a:latin typeface="Times New Roman" panose="02020603050405020304" pitchFamily="18" charset="0"/>
                <a:cs typeface="Times New Roman" panose="02020603050405020304" pitchFamily="18" charset="0"/>
              </a:rPr>
              <a:t>uraz lub śmierć, </a:t>
            </a:r>
            <a:endParaRPr lang="pl-PL" b="1" dirty="0">
              <a:solidFill>
                <a:schemeClr val="tx1"/>
              </a:solidFill>
              <a:latin typeface="Times New Roman" panose="02020603050405020304" pitchFamily="18" charset="0"/>
              <a:cs typeface="Times New Roman" panose="02020603050405020304" pitchFamily="18" charset="0"/>
            </a:endParaRPr>
          </a:p>
          <a:p>
            <a:pPr marL="0" lvl="0" indent="0">
              <a:buNone/>
            </a:pPr>
            <a:r>
              <a:rPr lang="pl-PL" dirty="0">
                <a:solidFill>
                  <a:schemeClr val="tx1"/>
                </a:solidFill>
                <a:latin typeface="Times New Roman" panose="02020603050405020304" pitchFamily="18" charset="0"/>
                <a:cs typeface="Times New Roman" panose="02020603050405020304" pitchFamily="18" charset="0"/>
              </a:rPr>
              <a:t>które nastąpiło w związku z </a:t>
            </a:r>
            <a:r>
              <a:rPr lang="pl-PL" dirty="0" smtClean="0">
                <a:solidFill>
                  <a:schemeClr val="tx1"/>
                </a:solidFill>
                <a:latin typeface="Times New Roman" panose="02020603050405020304" pitchFamily="18" charset="0"/>
                <a:cs typeface="Times New Roman" panose="02020603050405020304" pitchFamily="18" charset="0"/>
              </a:rPr>
              <a:t>pracą, czyli: </a:t>
            </a:r>
            <a:endParaRPr lang="pl-PL" b="1" dirty="0">
              <a:solidFill>
                <a:schemeClr val="tx1"/>
              </a:solidFill>
              <a:latin typeface="Times New Roman" panose="02020603050405020304" pitchFamily="18" charset="0"/>
              <a:cs typeface="Times New Roman" panose="02020603050405020304" pitchFamily="18" charset="0"/>
            </a:endParaRPr>
          </a:p>
          <a:p>
            <a:pPr lvl="0">
              <a:buFont typeface="Wingdings" panose="05000000000000000000" pitchFamily="2" charset="2"/>
              <a:buChar char="§"/>
            </a:pPr>
            <a:r>
              <a:rPr lang="pl-PL" dirty="0" smtClean="0">
                <a:solidFill>
                  <a:schemeClr val="tx1"/>
                </a:solidFill>
                <a:latin typeface="Times New Roman" panose="02020603050405020304" pitchFamily="18" charset="0"/>
                <a:cs typeface="Times New Roman" panose="02020603050405020304" pitchFamily="18" charset="0"/>
              </a:rPr>
              <a:t>podczas </a:t>
            </a:r>
            <a:r>
              <a:rPr lang="pl-PL" dirty="0">
                <a:solidFill>
                  <a:schemeClr val="tx1"/>
                </a:solidFill>
                <a:latin typeface="Times New Roman" panose="02020603050405020304" pitchFamily="18" charset="0"/>
                <a:cs typeface="Times New Roman" panose="02020603050405020304" pitchFamily="18" charset="0"/>
              </a:rPr>
              <a:t>lub w związku z wykonywaniem przez pracownika zwykłych czynności lub poleceń przełożonych;</a:t>
            </a:r>
          </a:p>
          <a:p>
            <a:pPr lvl="0">
              <a:buFont typeface="Wingdings" panose="05000000000000000000" pitchFamily="2" charset="2"/>
              <a:buChar char="§"/>
            </a:pPr>
            <a:r>
              <a:rPr lang="pl-PL" dirty="0">
                <a:solidFill>
                  <a:schemeClr val="tx1"/>
                </a:solidFill>
                <a:latin typeface="Times New Roman" panose="02020603050405020304" pitchFamily="18" charset="0"/>
                <a:cs typeface="Times New Roman" panose="02020603050405020304" pitchFamily="18" charset="0"/>
              </a:rPr>
              <a:t>podczas lub w związku z wykonywaniem przez pracownika czynności na rzecz pracodawcy, nawet bez polecenia;</a:t>
            </a:r>
            <a:endParaRPr lang="pl-PL" b="1" dirty="0">
              <a:solidFill>
                <a:schemeClr val="tx1"/>
              </a:solidFill>
              <a:latin typeface="Times New Roman" panose="02020603050405020304" pitchFamily="18" charset="0"/>
              <a:cs typeface="Times New Roman" panose="02020603050405020304" pitchFamily="18" charset="0"/>
            </a:endParaRPr>
          </a:p>
          <a:p>
            <a:pPr lvl="0">
              <a:buFont typeface="Wingdings" panose="05000000000000000000" pitchFamily="2" charset="2"/>
              <a:buChar char="§"/>
            </a:pPr>
            <a:r>
              <a:rPr lang="pl-PL" dirty="0">
                <a:solidFill>
                  <a:schemeClr val="tx1"/>
                </a:solidFill>
                <a:latin typeface="Times New Roman" panose="02020603050405020304" pitchFamily="18" charset="0"/>
                <a:cs typeface="Times New Roman" panose="02020603050405020304" pitchFamily="18" charset="0"/>
              </a:rPr>
              <a:t>w czasie pozostawania pracownika </a:t>
            </a:r>
            <a:r>
              <a:rPr lang="pl-PL" dirty="0" smtClean="0">
                <a:solidFill>
                  <a:schemeClr val="tx1"/>
                </a:solidFill>
                <a:latin typeface="Times New Roman" panose="02020603050405020304" pitchFamily="18" charset="0"/>
                <a:cs typeface="Times New Roman" panose="02020603050405020304" pitchFamily="18" charset="0"/>
              </a:rPr>
              <a:t>do </a:t>
            </a:r>
            <a:r>
              <a:rPr lang="pl-PL" dirty="0">
                <a:solidFill>
                  <a:schemeClr val="tx1"/>
                </a:solidFill>
                <a:latin typeface="Times New Roman" panose="02020603050405020304" pitchFamily="18" charset="0"/>
                <a:cs typeface="Times New Roman" panose="02020603050405020304" pitchFamily="18" charset="0"/>
              </a:rPr>
              <a:t>dyspozycji </a:t>
            </a:r>
            <a:r>
              <a:rPr lang="pl-PL" dirty="0" smtClean="0">
                <a:solidFill>
                  <a:schemeClr val="tx1"/>
                </a:solidFill>
                <a:latin typeface="Times New Roman" panose="02020603050405020304" pitchFamily="18" charset="0"/>
                <a:cs typeface="Times New Roman" panose="02020603050405020304" pitchFamily="18" charset="0"/>
              </a:rPr>
              <a:t>pracodawcy, </a:t>
            </a:r>
            <a:r>
              <a:rPr lang="pl-PL" dirty="0">
                <a:solidFill>
                  <a:schemeClr val="tx1"/>
                </a:solidFill>
                <a:latin typeface="Times New Roman" panose="02020603050405020304" pitchFamily="18" charset="0"/>
                <a:cs typeface="Times New Roman" panose="02020603050405020304" pitchFamily="18" charset="0"/>
              </a:rPr>
              <a:t>w drodze między siedzibą pracodawcy a miejscem wykonywania obowiązku wynikającego ze stosunku pracy.</a:t>
            </a:r>
            <a:endParaRPr lang="pl-PL" b="1" dirty="0">
              <a:solidFill>
                <a:schemeClr val="tx1"/>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
            </a:pPr>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22318249"/>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764704"/>
            <a:ext cx="8229600" cy="5361459"/>
          </a:xfrm>
        </p:spPr>
        <p:txBody>
          <a:bodyPr>
            <a:normAutofit/>
          </a:bodyPr>
          <a:lstStyle/>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	</a:t>
            </a:r>
            <a:r>
              <a:rPr lang="pl-PL" sz="2000" u="sng" dirty="0" smtClean="0">
                <a:solidFill>
                  <a:schemeClr val="tx1"/>
                </a:solidFill>
                <a:latin typeface="Times New Roman" panose="02020603050405020304" pitchFamily="18" charset="0"/>
                <a:cs typeface="Times New Roman" panose="02020603050405020304" pitchFamily="18" charset="0"/>
              </a:rPr>
              <a:t>Śmiertelny </a:t>
            </a:r>
            <a:r>
              <a:rPr lang="pl-PL" sz="2000" u="sng" dirty="0">
                <a:solidFill>
                  <a:schemeClr val="tx1"/>
                </a:solidFill>
                <a:latin typeface="Times New Roman" panose="02020603050405020304" pitchFamily="18" charset="0"/>
                <a:cs typeface="Times New Roman" panose="02020603050405020304" pitchFamily="18" charset="0"/>
              </a:rPr>
              <a:t>wypadek przy pracy </a:t>
            </a:r>
            <a:r>
              <a:rPr lang="pl-PL" sz="2000" dirty="0">
                <a:solidFill>
                  <a:schemeClr val="tx1"/>
                </a:solidFill>
                <a:latin typeface="Times New Roman" panose="02020603050405020304" pitchFamily="18" charset="0"/>
                <a:cs typeface="Times New Roman" panose="02020603050405020304" pitchFamily="18" charset="0"/>
              </a:rPr>
              <a:t>-  wypadek, w wyniku którego nastąpiła śmierć w okresie nieprzekraczającym 6 miesięcy od dnia wypadku</a:t>
            </a:r>
            <a:r>
              <a:rPr lang="pl-PL" sz="2000" dirty="0" smtClean="0">
                <a:solidFill>
                  <a:schemeClr val="tx1"/>
                </a:solidFill>
                <a:latin typeface="Times New Roman" panose="02020603050405020304" pitchFamily="18" charset="0"/>
                <a:cs typeface="Times New Roman" panose="02020603050405020304" pitchFamily="18" charset="0"/>
              </a:rPr>
              <a:t>.</a:t>
            </a:r>
          </a:p>
          <a:p>
            <a:pPr marL="0" indent="0" algn="just">
              <a:buNone/>
            </a:pPr>
            <a:endParaRPr lang="pl-PL" sz="2000" dirty="0" smtClean="0">
              <a:solidFill>
                <a:schemeClr val="tx1"/>
              </a:solidFill>
              <a:latin typeface="Times New Roman" panose="02020603050405020304" pitchFamily="18" charset="0"/>
              <a:cs typeface="Times New Roman" panose="02020603050405020304" pitchFamily="18" charset="0"/>
            </a:endParaRPr>
          </a:p>
          <a:p>
            <a:pPr marL="0" indent="0" algn="just">
              <a:buNone/>
            </a:pPr>
            <a:endParaRPr lang="pl-PL" sz="2000" dirty="0">
              <a:solidFill>
                <a:schemeClr val="tx1"/>
              </a:solidFill>
              <a:latin typeface="Times New Roman" panose="02020603050405020304" pitchFamily="18" charset="0"/>
              <a:cs typeface="Times New Roman" panose="02020603050405020304" pitchFamily="18" charset="0"/>
            </a:endParaRPr>
          </a:p>
          <a:p>
            <a:pPr marL="0" indent="0" algn="just">
              <a:buNone/>
            </a:pPr>
            <a:r>
              <a:rPr lang="pl-PL" sz="2000" dirty="0" smtClean="0">
                <a:solidFill>
                  <a:schemeClr val="tx1"/>
                </a:solidFill>
                <a:latin typeface="Times New Roman" panose="02020603050405020304" pitchFamily="18" charset="0"/>
                <a:cs typeface="Times New Roman" panose="02020603050405020304" pitchFamily="18" charset="0"/>
              </a:rPr>
              <a:t>	</a:t>
            </a:r>
            <a:r>
              <a:rPr lang="pl-PL" sz="2000" u="sng" dirty="0" smtClean="0">
                <a:solidFill>
                  <a:schemeClr val="tx1"/>
                </a:solidFill>
                <a:latin typeface="Times New Roman" panose="02020603050405020304" pitchFamily="18" charset="0"/>
                <a:cs typeface="Times New Roman" panose="02020603050405020304" pitchFamily="18" charset="0"/>
              </a:rPr>
              <a:t>Ciężki </a:t>
            </a:r>
            <a:r>
              <a:rPr lang="pl-PL" sz="2000" u="sng" dirty="0">
                <a:solidFill>
                  <a:schemeClr val="tx1"/>
                </a:solidFill>
                <a:latin typeface="Times New Roman" panose="02020603050405020304" pitchFamily="18" charset="0"/>
                <a:cs typeface="Times New Roman" panose="02020603050405020304" pitchFamily="18" charset="0"/>
              </a:rPr>
              <a:t>wypadek przy pracy </a:t>
            </a:r>
            <a:r>
              <a:rPr lang="pl-PL" sz="2000" dirty="0">
                <a:solidFill>
                  <a:schemeClr val="tx1"/>
                </a:solidFill>
                <a:latin typeface="Times New Roman" panose="02020603050405020304" pitchFamily="18" charset="0"/>
                <a:cs typeface="Times New Roman" panose="02020603050405020304" pitchFamily="18" charset="0"/>
              </a:rPr>
              <a:t>- wypadek, w wyniku którego nastąpiło ciężkie uszkodzenie ciała, takie jak: utrata wzroku, słuchu, mowy, zdolności rozrodczej lub inne uszkodzenie ciała albo rozstrój zdrowia, naruszające podstawowe funkcje organizmu, a także choroba nieuleczalna lub zagrażająca życiu, trwała choroba psychiczna, całkowita lub częściowa niezdolność do pracy w zawodzie albo trwałe, istotne zeszpecenie lub zniekształcenie ciała</a:t>
            </a:r>
            <a:r>
              <a:rPr lang="pl-PL" sz="2000" dirty="0" smtClean="0">
                <a:solidFill>
                  <a:schemeClr val="tx1"/>
                </a:solidFill>
                <a:latin typeface="Times New Roman" panose="02020603050405020304" pitchFamily="18" charset="0"/>
                <a:cs typeface="Times New Roman" panose="02020603050405020304" pitchFamily="18" charset="0"/>
              </a:rPr>
              <a:t>.</a:t>
            </a:r>
          </a:p>
          <a:p>
            <a:pPr marL="0" indent="0" algn="just">
              <a:buNone/>
            </a:pPr>
            <a:endParaRPr lang="pl-PL" sz="2000" dirty="0" smtClean="0">
              <a:solidFill>
                <a:schemeClr val="tx1"/>
              </a:solidFill>
              <a:latin typeface="Times New Roman" panose="02020603050405020304" pitchFamily="18" charset="0"/>
              <a:cs typeface="Times New Roman" panose="02020603050405020304" pitchFamily="18" charset="0"/>
            </a:endParaRPr>
          </a:p>
          <a:p>
            <a:pPr marL="0" indent="0" algn="just">
              <a:buNone/>
            </a:pPr>
            <a:endParaRPr lang="pl-PL" sz="2000" dirty="0">
              <a:solidFill>
                <a:schemeClr val="tx1"/>
              </a:solidFill>
              <a:latin typeface="Times New Roman" panose="02020603050405020304" pitchFamily="18" charset="0"/>
              <a:cs typeface="Times New Roman" panose="02020603050405020304" pitchFamily="18" charset="0"/>
            </a:endParaRPr>
          </a:p>
          <a:p>
            <a:pPr marL="0" indent="0" algn="just">
              <a:buNone/>
            </a:pPr>
            <a:r>
              <a:rPr lang="pl-PL" sz="2000" dirty="0" smtClean="0">
                <a:solidFill>
                  <a:schemeClr val="tx1"/>
                </a:solidFill>
                <a:latin typeface="Times New Roman" panose="02020603050405020304" pitchFamily="18" charset="0"/>
                <a:cs typeface="Times New Roman" panose="02020603050405020304" pitchFamily="18" charset="0"/>
              </a:rPr>
              <a:t>	</a:t>
            </a:r>
            <a:r>
              <a:rPr lang="pl-PL" sz="2000" u="sng" dirty="0" smtClean="0">
                <a:solidFill>
                  <a:schemeClr val="tx1"/>
                </a:solidFill>
                <a:latin typeface="Times New Roman" panose="02020603050405020304" pitchFamily="18" charset="0"/>
                <a:cs typeface="Times New Roman" panose="02020603050405020304" pitchFamily="18" charset="0"/>
              </a:rPr>
              <a:t>Zbiorowy </a:t>
            </a:r>
            <a:r>
              <a:rPr lang="pl-PL" sz="2000" u="sng" dirty="0">
                <a:solidFill>
                  <a:schemeClr val="tx1"/>
                </a:solidFill>
                <a:latin typeface="Times New Roman" panose="02020603050405020304" pitchFamily="18" charset="0"/>
                <a:cs typeface="Times New Roman" panose="02020603050405020304" pitchFamily="18" charset="0"/>
              </a:rPr>
              <a:t>wypadek przy pracy </a:t>
            </a:r>
            <a:r>
              <a:rPr lang="pl-PL" sz="2000" dirty="0">
                <a:solidFill>
                  <a:schemeClr val="tx1"/>
                </a:solidFill>
                <a:latin typeface="Times New Roman" panose="02020603050405020304" pitchFamily="18" charset="0"/>
                <a:cs typeface="Times New Roman" panose="02020603050405020304" pitchFamily="18" charset="0"/>
              </a:rPr>
              <a:t>- wypadek, któremu w wyniku tego samego zdarzenia uległy co najmniej dwie osoby.</a:t>
            </a:r>
          </a:p>
          <a:p>
            <a:pPr marL="0" indent="0" algn="just">
              <a:buNone/>
            </a:pPr>
            <a:endParaRPr lang="pl-PL"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7338620"/>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1268760"/>
            <a:ext cx="8219256" cy="4857403"/>
          </a:xfrm>
        </p:spPr>
        <p:txBody>
          <a:bodyPr>
            <a:normAutofit/>
          </a:bodyPr>
          <a:lstStyle/>
          <a:p>
            <a:pPr marL="0" indent="0" algn="just">
              <a:buNone/>
            </a:pPr>
            <a:r>
              <a:rPr lang="pl-PL" dirty="0" smtClean="0">
                <a:solidFill>
                  <a:schemeClr val="tx1"/>
                </a:solidFill>
                <a:latin typeface="Times New Roman" panose="02020603050405020304" pitchFamily="18" charset="0"/>
                <a:cs typeface="Times New Roman" panose="02020603050405020304" pitchFamily="18" charset="0"/>
              </a:rPr>
              <a:t>	</a:t>
            </a:r>
            <a:r>
              <a:rPr lang="pl-PL" sz="2000" b="1" u="sng" dirty="0" smtClean="0">
                <a:solidFill>
                  <a:schemeClr val="tx1"/>
                </a:solidFill>
                <a:latin typeface="Times New Roman" panose="02020603050405020304" pitchFamily="18" charset="0"/>
                <a:cs typeface="Times New Roman" panose="02020603050405020304" pitchFamily="18" charset="0"/>
              </a:rPr>
              <a:t>Choroba </a:t>
            </a:r>
            <a:r>
              <a:rPr lang="pl-PL" sz="2000" b="1" u="sng" dirty="0">
                <a:solidFill>
                  <a:schemeClr val="tx1"/>
                </a:solidFill>
                <a:latin typeface="Times New Roman" panose="02020603050405020304" pitchFamily="18" charset="0"/>
                <a:cs typeface="Times New Roman" panose="02020603050405020304" pitchFamily="18" charset="0"/>
              </a:rPr>
              <a:t>zawodowa </a:t>
            </a:r>
            <a:r>
              <a:rPr lang="pl-PL" sz="2000" dirty="0">
                <a:solidFill>
                  <a:schemeClr val="tx1"/>
                </a:solidFill>
                <a:latin typeface="Times New Roman" panose="02020603050405020304" pitchFamily="18" charset="0"/>
                <a:cs typeface="Times New Roman" panose="02020603050405020304" pitchFamily="18" charset="0"/>
              </a:rPr>
              <a:t>- choroba wymieniona w wykazie chorób zawodowych, jeżeli w wyniku oceny warunków pracy można stwierdzić bezspornie lub z wysokim prawdopodobieństwem, że została ona spowodowana działaniem czynników szkodliwych dla zdrowia występujących w środowisku pracy albo w związku ze sposobem wykonywania pracy, zwanych "narażeniem zawodowym". </a:t>
            </a:r>
            <a:endParaRPr lang="pl-PL" sz="2000" dirty="0" smtClean="0">
              <a:solidFill>
                <a:schemeClr val="tx1"/>
              </a:solidFill>
              <a:latin typeface="Times New Roman" panose="02020603050405020304" pitchFamily="18" charset="0"/>
              <a:cs typeface="Times New Roman" panose="02020603050405020304" pitchFamily="18" charset="0"/>
            </a:endParaRPr>
          </a:p>
          <a:p>
            <a:pPr marL="0" indent="0" algn="just">
              <a:buNone/>
            </a:pPr>
            <a:endParaRPr lang="pl-PL" sz="2000" dirty="0">
              <a:solidFill>
                <a:schemeClr val="tx1"/>
              </a:solidFill>
              <a:latin typeface="Times New Roman" panose="02020603050405020304" pitchFamily="18" charset="0"/>
              <a:cs typeface="Times New Roman" panose="02020603050405020304" pitchFamily="18" charset="0"/>
            </a:endParaRPr>
          </a:p>
          <a:p>
            <a:pPr marL="0" indent="0" algn="just">
              <a:buNone/>
            </a:pPr>
            <a:r>
              <a:rPr lang="pl-PL" sz="2000" dirty="0" smtClean="0">
                <a:solidFill>
                  <a:schemeClr val="tx1"/>
                </a:solidFill>
                <a:latin typeface="Times New Roman" panose="02020603050405020304" pitchFamily="18" charset="0"/>
                <a:cs typeface="Times New Roman" panose="02020603050405020304" pitchFamily="18" charset="0"/>
              </a:rPr>
              <a:t>	Rozpoznanie </a:t>
            </a:r>
            <a:r>
              <a:rPr lang="pl-PL" sz="2000" dirty="0">
                <a:solidFill>
                  <a:schemeClr val="tx1"/>
                </a:solidFill>
                <a:latin typeface="Times New Roman" panose="02020603050405020304" pitchFamily="18" charset="0"/>
                <a:cs typeface="Times New Roman" panose="02020603050405020304" pitchFamily="18" charset="0"/>
              </a:rPr>
              <a:t>choroby zawodowej u pracownika lub byłego pracownika może nastąpić w okresie jego zatrudnienia w narażeniu zawodowym albo po zakończeniu pracy w takim narażeniu, pod warunkiem wystąpienia udokumentowanych objawów chorobowych w okresie ustalonym w wykazie chorób zawodowych ( art. 235 k. p. )</a:t>
            </a:r>
          </a:p>
          <a:p>
            <a:pPr marL="0" indent="0">
              <a:buNone/>
            </a:pPr>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1854192"/>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548680"/>
            <a:ext cx="8229600" cy="5577483"/>
          </a:xfrm>
        </p:spPr>
        <p:txBody>
          <a:bodyPr>
            <a:noAutofit/>
          </a:bodyPr>
          <a:lstStyle/>
          <a:p>
            <a:pPr marL="0" indent="0" algn="just">
              <a:buNone/>
            </a:pPr>
            <a:r>
              <a:rPr lang="pl-PL" sz="2000" dirty="0">
                <a:solidFill>
                  <a:schemeClr val="tx1"/>
                </a:solidFill>
                <a:latin typeface="Times New Roman" panose="02020603050405020304" pitchFamily="18" charset="0"/>
                <a:cs typeface="Times New Roman" panose="02020603050405020304" pitchFamily="18" charset="0"/>
              </a:rPr>
              <a:t>	</a:t>
            </a:r>
            <a:r>
              <a:rPr lang="pl-PL" sz="2000" dirty="0" smtClean="0">
                <a:solidFill>
                  <a:schemeClr val="tx1"/>
                </a:solidFill>
                <a:latin typeface="Times New Roman" panose="02020603050405020304" pitchFamily="18" charset="0"/>
                <a:cs typeface="Times New Roman" panose="02020603050405020304" pitchFamily="18" charset="0"/>
              </a:rPr>
              <a:t>W </a:t>
            </a:r>
            <a:r>
              <a:rPr lang="pl-PL" sz="2000" dirty="0">
                <a:solidFill>
                  <a:schemeClr val="tx1"/>
                </a:solidFill>
                <a:latin typeface="Times New Roman" panose="02020603050405020304" pitchFamily="18" charset="0"/>
                <a:cs typeface="Times New Roman" panose="02020603050405020304" pitchFamily="18" charset="0"/>
              </a:rPr>
              <a:t>razie wypadku przy pracy </a:t>
            </a:r>
            <a:r>
              <a:rPr lang="pl-PL" sz="2000" u="sng" dirty="0">
                <a:solidFill>
                  <a:schemeClr val="tx1"/>
                </a:solidFill>
                <a:latin typeface="Times New Roman" panose="02020603050405020304" pitchFamily="18" charset="0"/>
                <a:cs typeface="Times New Roman" panose="02020603050405020304" pitchFamily="18" charset="0"/>
              </a:rPr>
              <a:t>pracodawca </a:t>
            </a:r>
            <a:r>
              <a:rPr lang="pl-PL" sz="2000" u="sng" dirty="0" smtClean="0">
                <a:solidFill>
                  <a:schemeClr val="tx1"/>
                </a:solidFill>
                <a:latin typeface="Times New Roman" panose="02020603050405020304" pitchFamily="18" charset="0"/>
                <a:cs typeface="Times New Roman" panose="02020603050405020304" pitchFamily="18" charset="0"/>
              </a:rPr>
              <a:t>jest </a:t>
            </a:r>
            <a:r>
              <a:rPr lang="pl-PL" sz="2000" u="sng" dirty="0">
                <a:solidFill>
                  <a:schemeClr val="tx1"/>
                </a:solidFill>
                <a:latin typeface="Times New Roman" panose="02020603050405020304" pitchFamily="18" charset="0"/>
                <a:cs typeface="Times New Roman" panose="02020603050405020304" pitchFamily="18" charset="0"/>
              </a:rPr>
              <a:t>z</a:t>
            </a:r>
            <a:r>
              <a:rPr lang="pl-PL" sz="2000" u="sng" dirty="0" smtClean="0">
                <a:solidFill>
                  <a:schemeClr val="tx1"/>
                </a:solidFill>
                <a:latin typeface="Times New Roman" panose="02020603050405020304" pitchFamily="18" charset="0"/>
                <a:cs typeface="Times New Roman" panose="02020603050405020304" pitchFamily="18" charset="0"/>
              </a:rPr>
              <a:t>obowiązany: </a:t>
            </a:r>
          </a:p>
          <a:p>
            <a:pPr lvl="0" algn="just"/>
            <a:r>
              <a:rPr lang="pl-PL" sz="2000" dirty="0">
                <a:solidFill>
                  <a:schemeClr val="tx1"/>
                </a:solidFill>
                <a:latin typeface="Times New Roman" panose="02020603050405020304" pitchFamily="18" charset="0"/>
                <a:cs typeface="Times New Roman" panose="02020603050405020304" pitchFamily="18" charset="0"/>
              </a:rPr>
              <a:t>p</a:t>
            </a:r>
            <a:r>
              <a:rPr lang="pl-PL" sz="2000" dirty="0" smtClean="0">
                <a:solidFill>
                  <a:schemeClr val="tx1"/>
                </a:solidFill>
                <a:latin typeface="Times New Roman" panose="02020603050405020304" pitchFamily="18" charset="0"/>
                <a:cs typeface="Times New Roman" panose="02020603050405020304" pitchFamily="18" charset="0"/>
              </a:rPr>
              <a:t>odjąć niezbędne działania eliminujące lub ograniczające zagrożenie, </a:t>
            </a:r>
          </a:p>
          <a:p>
            <a:pPr lvl="0" algn="just"/>
            <a:r>
              <a:rPr lang="pl-PL" sz="2000" dirty="0" smtClean="0">
                <a:solidFill>
                  <a:schemeClr val="tx1"/>
                </a:solidFill>
                <a:latin typeface="Times New Roman" panose="02020603050405020304" pitchFamily="18" charset="0"/>
                <a:cs typeface="Times New Roman" panose="02020603050405020304" pitchFamily="18" charset="0"/>
              </a:rPr>
              <a:t>zapewnić </a:t>
            </a:r>
            <a:r>
              <a:rPr lang="pl-PL" sz="2000" dirty="0">
                <a:solidFill>
                  <a:schemeClr val="tx1"/>
                </a:solidFill>
                <a:latin typeface="Times New Roman" panose="02020603050405020304" pitchFamily="18" charset="0"/>
                <a:cs typeface="Times New Roman" panose="02020603050405020304" pitchFamily="18" charset="0"/>
              </a:rPr>
              <a:t>udzielenie pierwszej pomocy osobom poszkodowanym </a:t>
            </a:r>
            <a:endParaRPr lang="pl-PL" sz="2000" dirty="0" smtClean="0">
              <a:solidFill>
                <a:schemeClr val="tx1"/>
              </a:solidFill>
              <a:latin typeface="Times New Roman" panose="02020603050405020304" pitchFamily="18" charset="0"/>
              <a:cs typeface="Times New Roman" panose="02020603050405020304" pitchFamily="18" charset="0"/>
            </a:endParaRPr>
          </a:p>
          <a:p>
            <a:pPr lvl="0" algn="just"/>
            <a:r>
              <a:rPr lang="pl-PL" sz="2000" dirty="0" smtClean="0">
                <a:solidFill>
                  <a:schemeClr val="tx1"/>
                </a:solidFill>
                <a:latin typeface="Times New Roman" panose="02020603050405020304" pitchFamily="18" charset="0"/>
                <a:cs typeface="Times New Roman" panose="02020603050405020304" pitchFamily="18" charset="0"/>
              </a:rPr>
              <a:t>ustalić w przewidzianym trybie okoliczności i przyczyny wypadku  (protokół wypadku )</a:t>
            </a:r>
          </a:p>
          <a:p>
            <a:pPr lvl="0" algn="just"/>
            <a:r>
              <a:rPr lang="pl-PL" sz="2000" dirty="0" smtClean="0">
                <a:solidFill>
                  <a:schemeClr val="tx1"/>
                </a:solidFill>
                <a:latin typeface="Times New Roman" panose="02020603050405020304" pitchFamily="18" charset="0"/>
                <a:cs typeface="Times New Roman" panose="02020603050405020304" pitchFamily="18" charset="0"/>
              </a:rPr>
              <a:t>zastosować </a:t>
            </a:r>
            <a:r>
              <a:rPr lang="pl-PL" sz="2000" dirty="0">
                <a:solidFill>
                  <a:schemeClr val="tx1"/>
                </a:solidFill>
                <a:latin typeface="Times New Roman" panose="02020603050405020304" pitchFamily="18" charset="0"/>
                <a:cs typeface="Times New Roman" panose="02020603050405020304" pitchFamily="18" charset="0"/>
              </a:rPr>
              <a:t>odpowiednie środki zapobiegające podobnym wypadkom ( art. 234 k. p. </a:t>
            </a:r>
            <a:r>
              <a:rPr lang="pl-PL" sz="2000" dirty="0" smtClean="0">
                <a:solidFill>
                  <a:schemeClr val="tx1"/>
                </a:solidFill>
                <a:latin typeface="Times New Roman" panose="02020603050405020304" pitchFamily="18" charset="0"/>
                <a:cs typeface="Times New Roman" panose="02020603050405020304" pitchFamily="18" charset="0"/>
              </a:rPr>
              <a:t>)</a:t>
            </a:r>
          </a:p>
          <a:p>
            <a:pPr marL="0" indent="0" algn="just">
              <a:buNone/>
            </a:pPr>
            <a:r>
              <a:rPr lang="pl-PL" sz="2000" dirty="0" smtClean="0">
                <a:solidFill>
                  <a:schemeClr val="tx1"/>
                </a:solidFill>
                <a:latin typeface="Times New Roman" panose="02020603050405020304" pitchFamily="18" charset="0"/>
                <a:cs typeface="Times New Roman" panose="02020603050405020304" pitchFamily="18" charset="0"/>
              </a:rPr>
              <a:t>	Ponadto </a:t>
            </a:r>
            <a:r>
              <a:rPr lang="pl-PL" sz="2000" u="sng" dirty="0" smtClean="0">
                <a:solidFill>
                  <a:schemeClr val="tx1"/>
                </a:solidFill>
                <a:latin typeface="Times New Roman" panose="02020603050405020304" pitchFamily="18" charset="0"/>
                <a:cs typeface="Times New Roman" panose="02020603050405020304" pitchFamily="18" charset="0"/>
              </a:rPr>
              <a:t>pracodawca jest zobowiązany</a:t>
            </a:r>
            <a:endParaRPr lang="pl-PL" sz="2000" u="sng" dirty="0">
              <a:solidFill>
                <a:schemeClr val="tx1"/>
              </a:solidFill>
              <a:latin typeface="Times New Roman" panose="02020603050405020304" pitchFamily="18" charset="0"/>
              <a:cs typeface="Times New Roman" panose="02020603050405020304" pitchFamily="18" charset="0"/>
            </a:endParaRPr>
          </a:p>
          <a:p>
            <a:pPr algn="just"/>
            <a:r>
              <a:rPr lang="pl-PL" sz="2000" dirty="0" smtClean="0">
                <a:solidFill>
                  <a:schemeClr val="tx1"/>
                </a:solidFill>
                <a:latin typeface="Times New Roman" panose="02020603050405020304" pitchFamily="18" charset="0"/>
                <a:cs typeface="Times New Roman" panose="02020603050405020304" pitchFamily="18" charset="0"/>
              </a:rPr>
              <a:t>prowadzić </a:t>
            </a:r>
            <a:r>
              <a:rPr lang="pl-PL" sz="2000" dirty="0">
                <a:solidFill>
                  <a:schemeClr val="tx1"/>
                </a:solidFill>
                <a:latin typeface="Times New Roman" panose="02020603050405020304" pitchFamily="18" charset="0"/>
                <a:cs typeface="Times New Roman" panose="02020603050405020304" pitchFamily="18" charset="0"/>
              </a:rPr>
              <a:t>rejestr wypadków przy </a:t>
            </a:r>
            <a:r>
              <a:rPr lang="pl-PL" sz="2000" dirty="0" smtClean="0">
                <a:solidFill>
                  <a:schemeClr val="tx1"/>
                </a:solidFill>
                <a:latin typeface="Times New Roman" panose="02020603050405020304" pitchFamily="18" charset="0"/>
                <a:cs typeface="Times New Roman" panose="02020603050405020304" pitchFamily="18" charset="0"/>
              </a:rPr>
              <a:t>pracy,</a:t>
            </a:r>
            <a:endParaRPr lang="pl-PL" sz="2000" b="1" dirty="0">
              <a:solidFill>
                <a:schemeClr val="tx1"/>
              </a:solidFill>
              <a:latin typeface="Times New Roman" panose="02020603050405020304" pitchFamily="18" charset="0"/>
              <a:cs typeface="Times New Roman" panose="02020603050405020304" pitchFamily="18" charset="0"/>
            </a:endParaRPr>
          </a:p>
          <a:p>
            <a:pPr algn="just"/>
            <a:r>
              <a:rPr lang="pl-PL" sz="2000" dirty="0" smtClean="0">
                <a:solidFill>
                  <a:schemeClr val="tx1"/>
                </a:solidFill>
                <a:latin typeface="Times New Roman" panose="02020603050405020304" pitchFamily="18" charset="0"/>
                <a:cs typeface="Times New Roman" panose="02020603050405020304" pitchFamily="18" charset="0"/>
              </a:rPr>
              <a:t>niezwłocznie </a:t>
            </a:r>
            <a:r>
              <a:rPr lang="pl-PL" sz="2000" dirty="0">
                <a:solidFill>
                  <a:schemeClr val="tx1"/>
                </a:solidFill>
                <a:latin typeface="Times New Roman" panose="02020603050405020304" pitchFamily="18" charset="0"/>
                <a:cs typeface="Times New Roman" panose="02020603050405020304" pitchFamily="18" charset="0"/>
              </a:rPr>
              <a:t>zawiadomić właściwego okręgowego inspektora pracy i prokuratora o śmiertelnym, ciężkim lub zbiorowym wypadku przy pracy.</a:t>
            </a:r>
            <a:endParaRPr lang="pl-PL" sz="2000" b="1" dirty="0">
              <a:solidFill>
                <a:schemeClr val="tx1"/>
              </a:solidFill>
              <a:latin typeface="Times New Roman" panose="02020603050405020304" pitchFamily="18" charset="0"/>
              <a:cs typeface="Times New Roman" panose="02020603050405020304" pitchFamily="18" charset="0"/>
            </a:endParaRPr>
          </a:p>
          <a:p>
            <a:pPr algn="just"/>
            <a:r>
              <a:rPr lang="pl-PL" sz="2000" dirty="0" smtClean="0">
                <a:solidFill>
                  <a:schemeClr val="tx1"/>
                </a:solidFill>
                <a:latin typeface="Times New Roman" panose="02020603050405020304" pitchFamily="18" charset="0"/>
                <a:cs typeface="Times New Roman" panose="02020603050405020304" pitchFamily="18" charset="0"/>
              </a:rPr>
              <a:t>niezwłocznie </a:t>
            </a:r>
            <a:r>
              <a:rPr lang="pl-PL" sz="2000" dirty="0">
                <a:solidFill>
                  <a:schemeClr val="tx1"/>
                </a:solidFill>
                <a:latin typeface="Times New Roman" panose="02020603050405020304" pitchFamily="18" charset="0"/>
                <a:cs typeface="Times New Roman" panose="02020603050405020304" pitchFamily="18" charset="0"/>
              </a:rPr>
              <a:t>zgłosić właściwemu państwowemu inspektorowi sanitarnemu i właściwemu okręgowemu inspektorowi pracy każdy przypadek podejrzenia choroby zawodowej</a:t>
            </a:r>
            <a:r>
              <a:rPr lang="pl-PL" sz="2000" dirty="0" smtClean="0">
                <a:solidFill>
                  <a:schemeClr val="tx1"/>
                </a:solidFill>
                <a:latin typeface="Times New Roman" panose="02020603050405020304" pitchFamily="18" charset="0"/>
                <a:cs typeface="Times New Roman" panose="02020603050405020304" pitchFamily="18" charset="0"/>
              </a:rPr>
              <a:t>.</a:t>
            </a:r>
          </a:p>
          <a:p>
            <a:pPr marL="0" indent="0" algn="just">
              <a:buNone/>
            </a:pPr>
            <a:r>
              <a:rPr lang="pl-PL" sz="2000" dirty="0">
                <a:solidFill>
                  <a:schemeClr val="tx1"/>
                </a:solidFill>
                <a:latin typeface="Times New Roman" panose="02020603050405020304" pitchFamily="18" charset="0"/>
                <a:cs typeface="Times New Roman" panose="02020603050405020304" pitchFamily="18" charset="0"/>
              </a:rPr>
              <a:t>	</a:t>
            </a:r>
            <a:r>
              <a:rPr lang="pl-PL" sz="2000" dirty="0" smtClean="0"/>
              <a:t> </a:t>
            </a:r>
            <a:r>
              <a:rPr lang="pl-PL" sz="2000" u="sng" dirty="0">
                <a:solidFill>
                  <a:schemeClr val="tx1"/>
                </a:solidFill>
                <a:latin typeface="Times New Roman" panose="02020603050405020304" pitchFamily="18" charset="0"/>
                <a:cs typeface="Times New Roman" panose="02020603050405020304" pitchFamily="18" charset="0"/>
              </a:rPr>
              <a:t>Koszty</a:t>
            </a:r>
            <a:r>
              <a:rPr lang="pl-PL" sz="2000" dirty="0">
                <a:solidFill>
                  <a:schemeClr val="tx1"/>
                </a:solidFill>
                <a:latin typeface="Times New Roman" panose="02020603050405020304" pitchFamily="18" charset="0"/>
                <a:cs typeface="Times New Roman" panose="02020603050405020304" pitchFamily="18" charset="0"/>
              </a:rPr>
              <a:t> związane z ustalaniem okoliczności i przyczyn wypadków przy pracy </a:t>
            </a:r>
            <a:r>
              <a:rPr lang="pl-PL" sz="2000" u="sng" dirty="0">
                <a:solidFill>
                  <a:schemeClr val="tx1"/>
                </a:solidFill>
                <a:latin typeface="Times New Roman" panose="02020603050405020304" pitchFamily="18" charset="0"/>
                <a:cs typeface="Times New Roman" panose="02020603050405020304" pitchFamily="18" charset="0"/>
              </a:rPr>
              <a:t>ponosi pracodawca</a:t>
            </a:r>
            <a:r>
              <a:rPr lang="pl-PL" sz="2000" dirty="0">
                <a:solidFill>
                  <a:schemeClr val="tx1"/>
                </a:solidFill>
                <a:latin typeface="Times New Roman" panose="02020603050405020304" pitchFamily="18" charset="0"/>
                <a:cs typeface="Times New Roman" panose="02020603050405020304" pitchFamily="18" charset="0"/>
              </a:rPr>
              <a:t>.</a:t>
            </a:r>
          </a:p>
          <a:p>
            <a:pPr algn="just"/>
            <a:endParaRPr lang="pl-PL" sz="2000" dirty="0" smtClean="0">
              <a:solidFill>
                <a:schemeClr val="tx1"/>
              </a:solidFill>
              <a:latin typeface="Times New Roman" panose="02020603050405020304" pitchFamily="18" charset="0"/>
              <a:cs typeface="Times New Roman" panose="02020603050405020304" pitchFamily="18" charset="0"/>
            </a:endParaRPr>
          </a:p>
          <a:p>
            <a:endParaRPr lang="pl-PL" sz="2000" dirty="0" smtClean="0">
              <a:solidFill>
                <a:schemeClr val="tx1"/>
              </a:solidFill>
              <a:latin typeface="Times New Roman" panose="02020603050405020304" pitchFamily="18" charset="0"/>
              <a:cs typeface="Times New Roman" panose="02020603050405020304" pitchFamily="18" charset="0"/>
            </a:endParaRPr>
          </a:p>
          <a:p>
            <a:endParaRPr lang="pl-PL" sz="2000" dirty="0">
              <a:solidFill>
                <a:schemeClr val="tx1"/>
              </a:solidFill>
              <a:latin typeface="Times New Roman" panose="02020603050405020304" pitchFamily="18" charset="0"/>
              <a:cs typeface="Times New Roman" panose="02020603050405020304" pitchFamily="18" charset="0"/>
            </a:endParaRPr>
          </a:p>
          <a:p>
            <a:endParaRPr lang="pl-PL"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82753291"/>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764704"/>
            <a:ext cx="8219256" cy="5361459"/>
          </a:xfrm>
        </p:spPr>
        <p:txBody>
          <a:bodyPr>
            <a:noAutofit/>
          </a:bodyPr>
          <a:lstStyle/>
          <a:p>
            <a:pPr marL="0" indent="0" algn="just">
              <a:buNone/>
            </a:pPr>
            <a:r>
              <a:rPr lang="pl-PL" sz="1800" dirty="0" smtClean="0">
                <a:solidFill>
                  <a:schemeClr val="tx1"/>
                </a:solidFill>
              </a:rPr>
              <a:t>	</a:t>
            </a:r>
            <a:r>
              <a:rPr lang="pl-PL" sz="2200" b="1" dirty="0" smtClean="0">
                <a:solidFill>
                  <a:schemeClr val="tx1"/>
                </a:solidFill>
                <a:latin typeface="Times New Roman" panose="02020603050405020304" pitchFamily="18" charset="0"/>
                <a:cs typeface="Times New Roman" panose="02020603050405020304" pitchFamily="18" charset="0"/>
              </a:rPr>
              <a:t>Z </a:t>
            </a:r>
            <a:r>
              <a:rPr lang="pl-PL" sz="2200" b="1" dirty="0">
                <a:solidFill>
                  <a:schemeClr val="tx1"/>
                </a:solidFill>
                <a:latin typeface="Times New Roman" panose="02020603050405020304" pitchFamily="18" charset="0"/>
                <a:cs typeface="Times New Roman" panose="02020603050405020304" pitchFamily="18" charset="0"/>
              </a:rPr>
              <a:t>tytułu wypadku przy pracy lub choroby zawodowej przysługują następujące świadczenia</a:t>
            </a:r>
            <a:r>
              <a:rPr lang="pl-PL" sz="2200" b="1" dirty="0" smtClean="0">
                <a:solidFill>
                  <a:schemeClr val="tx1"/>
                </a:solidFill>
                <a:latin typeface="Times New Roman" panose="02020603050405020304" pitchFamily="18" charset="0"/>
                <a:cs typeface="Times New Roman" panose="02020603050405020304" pitchFamily="18" charset="0"/>
              </a:rPr>
              <a:t>:</a:t>
            </a:r>
          </a:p>
          <a:p>
            <a:pPr marL="0" indent="0" algn="just">
              <a:buNone/>
            </a:pPr>
            <a:endParaRPr lang="pl-PL" sz="2200" b="1" dirty="0">
              <a:solidFill>
                <a:schemeClr val="tx1"/>
              </a:solidFill>
              <a:latin typeface="Times New Roman" panose="02020603050405020304" pitchFamily="18" charset="0"/>
              <a:cs typeface="Times New Roman" panose="02020603050405020304" pitchFamily="18" charset="0"/>
            </a:endParaRPr>
          </a:p>
          <a:p>
            <a:pPr lvl="0" algn="just"/>
            <a:r>
              <a:rPr lang="pl-PL" sz="2000" dirty="0" smtClean="0">
                <a:solidFill>
                  <a:schemeClr val="tx1"/>
                </a:solidFill>
                <a:latin typeface="Times New Roman" panose="02020603050405020304" pitchFamily="18" charset="0"/>
                <a:cs typeface="Times New Roman" panose="02020603050405020304" pitchFamily="18" charset="0"/>
              </a:rPr>
              <a:t>zasiłek </a:t>
            </a:r>
            <a:r>
              <a:rPr lang="pl-PL" sz="2000" dirty="0">
                <a:solidFill>
                  <a:schemeClr val="tx1"/>
                </a:solidFill>
                <a:latin typeface="Times New Roman" panose="02020603050405020304" pitchFamily="18" charset="0"/>
                <a:cs typeface="Times New Roman" panose="02020603050405020304" pitchFamily="18" charset="0"/>
              </a:rPr>
              <a:t>chorobowy - dla ubezpieczonego, którego niezdolność do pracy spowodowana została wypadkiem przy pracy lub chorobą zawodową; </a:t>
            </a:r>
          </a:p>
          <a:p>
            <a:pPr lvl="0" algn="just"/>
            <a:r>
              <a:rPr lang="pl-PL" sz="2000" dirty="0">
                <a:solidFill>
                  <a:schemeClr val="tx1"/>
                </a:solidFill>
                <a:latin typeface="Times New Roman" panose="02020603050405020304" pitchFamily="18" charset="0"/>
                <a:cs typeface="Times New Roman" panose="02020603050405020304" pitchFamily="18" charset="0"/>
              </a:rPr>
              <a:t>świadczenie rehabilitacyjne - dla ubezpieczonego, który po wyczerpaniu zasiłku chorobowego jest nadal niezdolny do pracy, a dalsze leczenie lub rehabilitacja lecznicza rokują odzyskanie zdolności do pracy;</a:t>
            </a:r>
          </a:p>
          <a:p>
            <a:pPr lvl="0" algn="just"/>
            <a:r>
              <a:rPr lang="pl-PL" sz="2000" dirty="0" smtClean="0">
                <a:solidFill>
                  <a:schemeClr val="tx1"/>
                </a:solidFill>
                <a:latin typeface="Times New Roman" panose="02020603050405020304" pitchFamily="18" charset="0"/>
                <a:cs typeface="Times New Roman" panose="02020603050405020304" pitchFamily="18" charset="0"/>
              </a:rPr>
              <a:t>zasiłek </a:t>
            </a:r>
            <a:r>
              <a:rPr lang="pl-PL" sz="2000" dirty="0">
                <a:solidFill>
                  <a:schemeClr val="tx1"/>
                </a:solidFill>
                <a:latin typeface="Times New Roman" panose="02020603050405020304" pitchFamily="18" charset="0"/>
                <a:cs typeface="Times New Roman" panose="02020603050405020304" pitchFamily="18" charset="0"/>
              </a:rPr>
              <a:t>wyrównawczy - dla ubezpieczonego będącego pracownikiem, którego wynagrodzenie uległo obniżeniu wskutek stałego lub długotrwałego uszczerbku na </a:t>
            </a:r>
            <a:r>
              <a:rPr lang="pl-PL" sz="2000" dirty="0" smtClean="0">
                <a:solidFill>
                  <a:schemeClr val="tx1"/>
                </a:solidFill>
                <a:latin typeface="Times New Roman" panose="02020603050405020304" pitchFamily="18" charset="0"/>
                <a:cs typeface="Times New Roman" panose="02020603050405020304" pitchFamily="18" charset="0"/>
              </a:rPr>
              <a:t>zdrowiu; </a:t>
            </a:r>
            <a:r>
              <a:rPr lang="pl-PL" sz="2000" dirty="0">
                <a:solidFill>
                  <a:schemeClr val="tx1"/>
                </a:solidFill>
                <a:latin typeface="Times New Roman" panose="02020603050405020304" pitchFamily="18" charset="0"/>
                <a:cs typeface="Times New Roman" panose="02020603050405020304" pitchFamily="18" charset="0"/>
              </a:rPr>
              <a:t> </a:t>
            </a:r>
          </a:p>
          <a:p>
            <a:pPr lvl="0" algn="just"/>
            <a:r>
              <a:rPr lang="pl-PL" sz="2000" dirty="0">
                <a:solidFill>
                  <a:schemeClr val="tx1"/>
                </a:solidFill>
                <a:latin typeface="Times New Roman" panose="02020603050405020304" pitchFamily="18" charset="0"/>
                <a:cs typeface="Times New Roman" panose="02020603050405020304" pitchFamily="18" charset="0"/>
              </a:rPr>
              <a:t>jednorazowe odszkodowanie - dla ubezpieczonego, który doznał stałego lub długotrwałego uszczerbku na </a:t>
            </a:r>
            <a:r>
              <a:rPr lang="pl-PL" sz="2000" dirty="0" smtClean="0">
                <a:solidFill>
                  <a:schemeClr val="tx1"/>
                </a:solidFill>
                <a:latin typeface="Times New Roman" panose="02020603050405020304" pitchFamily="18" charset="0"/>
                <a:cs typeface="Times New Roman" panose="02020603050405020304" pitchFamily="18" charset="0"/>
              </a:rPr>
              <a:t>zdrowiu;</a:t>
            </a:r>
            <a:endParaRPr lang="pl-PL" sz="2000" dirty="0">
              <a:solidFill>
                <a:schemeClr val="tx1"/>
              </a:solidFill>
              <a:latin typeface="Times New Roman" panose="02020603050405020304" pitchFamily="18" charset="0"/>
              <a:cs typeface="Times New Roman" panose="02020603050405020304" pitchFamily="18" charset="0"/>
            </a:endParaRPr>
          </a:p>
          <a:p>
            <a:pPr lvl="0" algn="just"/>
            <a:r>
              <a:rPr lang="pl-PL" sz="2000" dirty="0">
                <a:solidFill>
                  <a:schemeClr val="tx1"/>
                </a:solidFill>
                <a:latin typeface="Times New Roman" panose="02020603050405020304" pitchFamily="18" charset="0"/>
                <a:cs typeface="Times New Roman" panose="02020603050405020304" pitchFamily="18" charset="0"/>
              </a:rPr>
              <a:t>jednorazowe odszkodowanie - dla członków rodziny zmarłego ubezpieczonego lub rencisty</a:t>
            </a:r>
            <a:r>
              <a:rPr lang="pl-PL" sz="2000" dirty="0" smtClean="0">
                <a:solidFill>
                  <a:schemeClr val="tx1"/>
                </a:solidFill>
                <a:latin typeface="Times New Roman" panose="02020603050405020304" pitchFamily="18" charset="0"/>
                <a:cs typeface="Times New Roman" panose="02020603050405020304" pitchFamily="18" charset="0"/>
              </a:rPr>
              <a:t>;</a:t>
            </a:r>
            <a:endParaRPr lang="pl-PL"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1865188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908720"/>
            <a:ext cx="8229600" cy="5217443"/>
          </a:xfrm>
        </p:spPr>
        <p:txBody>
          <a:bodyPr>
            <a:normAutofit fontScale="92500" lnSpcReduction="20000"/>
          </a:bodyPr>
          <a:lstStyle/>
          <a:p>
            <a:pPr marL="0" indent="0">
              <a:buNone/>
            </a:pPr>
            <a:r>
              <a:rPr lang="pl-PL" b="1" dirty="0" smtClean="0">
                <a:solidFill>
                  <a:schemeClr val="tx1"/>
                </a:solidFill>
                <a:latin typeface="Times New Roman" panose="02020603050405020304" pitchFamily="18" charset="0"/>
                <a:cs typeface="Times New Roman" panose="02020603050405020304" pitchFamily="18" charset="0"/>
              </a:rPr>
              <a:t>	Z </a:t>
            </a:r>
            <a:r>
              <a:rPr lang="pl-PL" b="1" dirty="0">
                <a:solidFill>
                  <a:schemeClr val="tx1"/>
                </a:solidFill>
                <a:latin typeface="Times New Roman" panose="02020603050405020304" pitchFamily="18" charset="0"/>
                <a:cs typeface="Times New Roman" panose="02020603050405020304" pitchFamily="18" charset="0"/>
              </a:rPr>
              <a:t>tytułu wypadku przy pracy lub choroby zawodowej przysługują następujące </a:t>
            </a:r>
            <a:r>
              <a:rPr lang="pl-PL" b="1" dirty="0" smtClean="0">
                <a:solidFill>
                  <a:schemeClr val="tx1"/>
                </a:solidFill>
                <a:latin typeface="Times New Roman" panose="02020603050405020304" pitchFamily="18" charset="0"/>
                <a:cs typeface="Times New Roman" panose="02020603050405020304" pitchFamily="18" charset="0"/>
              </a:rPr>
              <a:t>świadczenia c.d.:</a:t>
            </a:r>
            <a:endParaRPr lang="pl-PL" b="1" dirty="0">
              <a:solidFill>
                <a:schemeClr val="tx1"/>
              </a:solidFill>
              <a:latin typeface="Times New Roman" panose="02020603050405020304" pitchFamily="18" charset="0"/>
              <a:cs typeface="Times New Roman" panose="02020603050405020304" pitchFamily="18" charset="0"/>
            </a:endParaRPr>
          </a:p>
          <a:p>
            <a:pPr marL="0" indent="0">
              <a:buNone/>
            </a:pPr>
            <a:r>
              <a:rPr lang="pl-PL" dirty="0" smtClean="0">
                <a:solidFill>
                  <a:schemeClr val="tx1"/>
                </a:solidFill>
                <a:latin typeface="Times New Roman" panose="02020603050405020304" pitchFamily="18" charset="0"/>
                <a:cs typeface="Times New Roman" panose="02020603050405020304" pitchFamily="18" charset="0"/>
              </a:rPr>
              <a:t>	</a:t>
            </a:r>
          </a:p>
          <a:p>
            <a:pPr lvl="0" algn="just"/>
            <a:r>
              <a:rPr lang="pl-PL" sz="2200" dirty="0" smtClean="0">
                <a:solidFill>
                  <a:schemeClr val="tx1"/>
                </a:solidFill>
                <a:latin typeface="Times New Roman" panose="02020603050405020304" pitchFamily="18" charset="0"/>
                <a:cs typeface="Times New Roman" panose="02020603050405020304" pitchFamily="18" charset="0"/>
              </a:rPr>
              <a:t>renta </a:t>
            </a:r>
            <a:r>
              <a:rPr lang="pl-PL" sz="2200" dirty="0">
                <a:solidFill>
                  <a:schemeClr val="tx1"/>
                </a:solidFill>
                <a:latin typeface="Times New Roman" panose="02020603050405020304" pitchFamily="18" charset="0"/>
                <a:cs typeface="Times New Roman" panose="02020603050405020304" pitchFamily="18" charset="0"/>
              </a:rPr>
              <a:t>z tytułu niezdolności do pracy - dla ubezpieczonego, który stał się niezdolny do pracy wskutek wypadku przy pracy lub choroby  </a:t>
            </a:r>
          </a:p>
          <a:p>
            <a:pPr lvl="0" algn="just"/>
            <a:r>
              <a:rPr lang="pl-PL" sz="2200" dirty="0">
                <a:solidFill>
                  <a:schemeClr val="tx1"/>
                </a:solidFill>
                <a:latin typeface="Times New Roman" panose="02020603050405020304" pitchFamily="18" charset="0"/>
                <a:cs typeface="Times New Roman" panose="02020603050405020304" pitchFamily="18" charset="0"/>
              </a:rPr>
              <a:t>renta szkoleniowa - dla ubezpieczonego, w stosunku do którego orzeczono celowość przekwalifikowania zawodowego ze względu na niezdolność do pracy w dotychczasowym zawodzie spowodowaną wypadkiem przy pracy lub chorobą  </a:t>
            </a:r>
          </a:p>
          <a:p>
            <a:pPr lvl="0" algn="just"/>
            <a:r>
              <a:rPr lang="pl-PL" sz="2200" dirty="0">
                <a:solidFill>
                  <a:schemeClr val="tx1"/>
                </a:solidFill>
                <a:latin typeface="Times New Roman" panose="02020603050405020304" pitchFamily="18" charset="0"/>
                <a:cs typeface="Times New Roman" panose="02020603050405020304" pitchFamily="18" charset="0"/>
              </a:rPr>
              <a:t>renta rodzinna - dla członków rodziny zmarłego ubezpieczonego lub rencisty uprawnionego do renty z tytułu wypadku przy pracy lub choroby zawodowej;</a:t>
            </a:r>
          </a:p>
          <a:p>
            <a:pPr lvl="0" algn="just"/>
            <a:r>
              <a:rPr lang="pl-PL" sz="2200" dirty="0">
                <a:solidFill>
                  <a:schemeClr val="tx1"/>
                </a:solidFill>
                <a:latin typeface="Times New Roman" panose="02020603050405020304" pitchFamily="18" charset="0"/>
                <a:cs typeface="Times New Roman" panose="02020603050405020304" pitchFamily="18" charset="0"/>
              </a:rPr>
              <a:t>dodatek do renty rodzinnej- dla sieroty zupełnej;</a:t>
            </a:r>
          </a:p>
          <a:p>
            <a:pPr lvl="0" algn="just"/>
            <a:r>
              <a:rPr lang="pl-PL" sz="2200" dirty="0">
                <a:solidFill>
                  <a:schemeClr val="tx1"/>
                </a:solidFill>
                <a:latin typeface="Times New Roman" panose="02020603050405020304" pitchFamily="18" charset="0"/>
                <a:cs typeface="Times New Roman" panose="02020603050405020304" pitchFamily="18" charset="0"/>
              </a:rPr>
              <a:t>dodatek pielęgnacyjny;</a:t>
            </a:r>
          </a:p>
          <a:p>
            <a:pPr lvl="0" algn="just"/>
            <a:r>
              <a:rPr lang="pl-PL" sz="2200" dirty="0">
                <a:solidFill>
                  <a:schemeClr val="tx1"/>
                </a:solidFill>
                <a:latin typeface="Times New Roman" panose="02020603050405020304" pitchFamily="18" charset="0"/>
                <a:cs typeface="Times New Roman" panose="02020603050405020304" pitchFamily="18" charset="0"/>
              </a:rPr>
              <a:t>pokrycie kosztów leczenia z zakresu stomatologii i szczepień ochronnych oraz zaopatrzenia w przedmioty ortopedyczne w zakresie określonym ustawą.</a:t>
            </a:r>
          </a:p>
          <a:p>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69662627"/>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844824"/>
            <a:ext cx="8229600" cy="4281339"/>
          </a:xfrm>
        </p:spPr>
        <p:txBody>
          <a:bodyPr/>
          <a:lstStyle/>
          <a:p>
            <a:pPr marL="0" indent="0">
              <a:buNone/>
            </a:pPr>
            <a:r>
              <a:rPr lang="pl-PL" dirty="0" smtClean="0">
                <a:solidFill>
                  <a:schemeClr val="tx1"/>
                </a:solidFill>
                <a:latin typeface="Times New Roman" panose="02020603050405020304" pitchFamily="18" charset="0"/>
                <a:cs typeface="Times New Roman" panose="02020603050405020304" pitchFamily="18" charset="0"/>
              </a:rPr>
              <a:t>	Zasiłek </a:t>
            </a:r>
            <a:r>
              <a:rPr lang="pl-PL" dirty="0">
                <a:solidFill>
                  <a:schemeClr val="tx1"/>
                </a:solidFill>
                <a:latin typeface="Times New Roman" panose="02020603050405020304" pitchFamily="18" charset="0"/>
                <a:cs typeface="Times New Roman" panose="02020603050405020304" pitchFamily="18" charset="0"/>
              </a:rPr>
              <a:t>chorobowy, w przypadku niezdolności do pracy spowodowanej wypadkiem przy pracy lub chorobą zawodową przysługuje:</a:t>
            </a:r>
          </a:p>
          <a:p>
            <a:pPr lvl="0"/>
            <a:r>
              <a:rPr lang="pl-PL" dirty="0">
                <a:solidFill>
                  <a:schemeClr val="tx1"/>
                </a:solidFill>
                <a:latin typeface="Times New Roman" panose="02020603050405020304" pitchFamily="18" charset="0"/>
                <a:cs typeface="Times New Roman" panose="02020603050405020304" pitchFamily="18" charset="0"/>
              </a:rPr>
              <a:t>niezależnie od okresu podlegania ubezpieczeniu; </a:t>
            </a:r>
          </a:p>
          <a:p>
            <a:pPr lvl="0"/>
            <a:r>
              <a:rPr lang="pl-PL" dirty="0">
                <a:solidFill>
                  <a:schemeClr val="tx1"/>
                </a:solidFill>
                <a:latin typeface="Times New Roman" panose="02020603050405020304" pitchFamily="18" charset="0"/>
                <a:cs typeface="Times New Roman" panose="02020603050405020304" pitchFamily="18" charset="0"/>
              </a:rPr>
              <a:t>od pierwszego dnia niezdolności do pracy spowodowanej wypadkiem przy pracy lub chorobą zawodową</a:t>
            </a:r>
          </a:p>
          <a:p>
            <a:pPr lvl="0"/>
            <a:r>
              <a:rPr lang="pl-PL" dirty="0">
                <a:solidFill>
                  <a:schemeClr val="tx1"/>
                </a:solidFill>
                <a:latin typeface="Times New Roman" panose="02020603050405020304" pitchFamily="18" charset="0"/>
                <a:cs typeface="Times New Roman" panose="02020603050405020304" pitchFamily="18" charset="0"/>
              </a:rPr>
              <a:t>w wysokości </a:t>
            </a:r>
            <a:r>
              <a:rPr lang="pl-PL" u="sng" dirty="0">
                <a:solidFill>
                  <a:schemeClr val="tx1"/>
                </a:solidFill>
                <a:latin typeface="Times New Roman" panose="02020603050405020304" pitchFamily="18" charset="0"/>
                <a:cs typeface="Times New Roman" panose="02020603050405020304" pitchFamily="18" charset="0"/>
              </a:rPr>
              <a:t>100% podstawy wymiaru</a:t>
            </a:r>
          </a:p>
          <a:p>
            <a:endParaRPr lang="pl-PL" u="sng"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713025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ierownictwo">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ierownictw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Kierownictw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2404</TotalTime>
  <Words>1817</Words>
  <Application>Microsoft Office PowerPoint</Application>
  <PresentationFormat>Pokaz na ekranie (4:3)</PresentationFormat>
  <Paragraphs>896</Paragraphs>
  <Slides>127</Slides>
  <Notes>1</Notes>
  <HiddenSlides>0</HiddenSlides>
  <MMClips>0</MMClips>
  <ScaleCrop>false</ScaleCrop>
  <HeadingPairs>
    <vt:vector size="4" baseType="variant">
      <vt:variant>
        <vt:lpstr>Motyw</vt:lpstr>
      </vt:variant>
      <vt:variant>
        <vt:i4>1</vt:i4>
      </vt:variant>
      <vt:variant>
        <vt:lpstr>Tytuły slajdów</vt:lpstr>
      </vt:variant>
      <vt:variant>
        <vt:i4>127</vt:i4>
      </vt:variant>
    </vt:vector>
  </HeadingPairs>
  <TitlesOfParts>
    <vt:vector size="128" baseType="lpstr">
      <vt:lpstr>Kierownictwo</vt:lpstr>
      <vt:lpstr>Aktualne przepisy dotyczące orzecznictwa lekarskiego</vt:lpstr>
      <vt:lpstr>PODSTAWY PRAWNE ORZECZNICTWA LEKARSKIEGO </vt:lpstr>
      <vt:lpstr>PODSTAWY PRAWNE ORZECZNICTWA LEKARSKIEGO c.d.</vt:lpstr>
      <vt:lpstr>PODSTAWY PRAWNE ORZECZNICTWA LEKARSKIEGO c.d.</vt:lpstr>
      <vt:lpstr>Ustawa o systemie ubezpieczeń społecznych z   13 października 1998r.  ( tj. Dz. U. z 2023 poz. 1230 ze zm. )   </vt:lpstr>
      <vt:lpstr>Ubezpieczenia społeczne obejmują:</vt:lpstr>
      <vt:lpstr>Prezentacja programu PowerPoint</vt:lpstr>
      <vt:lpstr>Prezentacja programu PowerPoint</vt:lpstr>
      <vt:lpstr>Ustawa z 25 czerwca 1999r. o świadczeniach pieniężnych z ubezpieczenia społecznego w razie choroby i macierzyństwa  ( tj. Dz. U. z 2022 poz. 1732 ze zm. )  Rozporządzenie Ministra Pracy i Polityki Społecznej z 10 listopada 2015r. w sprawie trybu i sposobu orzekania o czasowej niezdolności do pracy, wystawiania zaświadczenia lekarskiego oraz trybu i sposobu sprostowania błędu w zaświadczeniu lekarskim ( Dz. U. poz. 2013 ) </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Świadczenie rehabilitacyjne</vt:lpstr>
      <vt:lpstr>Prezentacja programu PowerPoint</vt:lpstr>
      <vt:lpstr>Prezentacja programu PowerPoint</vt:lpstr>
      <vt:lpstr>Prezentacja programu PowerPoint</vt:lpstr>
      <vt:lpstr>Prezentacja programu PowerPoint</vt:lpstr>
      <vt:lpstr>Zasiłek opiekuńczy</vt:lpstr>
      <vt:lpstr>Prezentacja programu PowerPoint</vt:lpstr>
      <vt:lpstr>Prezentacja programu PowerPoint</vt:lpstr>
      <vt:lpstr> Wystawianie zaświadczeń lekarskich</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Prawidłowość orzekania  o czasowej niezdolności do pracy z powodu choroby  oraz wystawiania zaświadczeń lekarskich podlega kontroli.   </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Aktualne przepisy dotyczące orzecznictwa lekarskiego ZUS</dc:title>
  <dc:creator>Borzym-Lewszuk, Anna</dc:creator>
  <cp:lastModifiedBy>Borzym-Lewszuk, Anna</cp:lastModifiedBy>
  <cp:revision>161</cp:revision>
  <cp:lastPrinted>2023-11-15T05:54:22Z</cp:lastPrinted>
  <dcterms:created xsi:type="dcterms:W3CDTF">2020-11-12T09:49:16Z</dcterms:created>
  <dcterms:modified xsi:type="dcterms:W3CDTF">2024-11-19T11:44:56Z</dcterms:modified>
</cp:coreProperties>
</file>